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C0655-C7CD-4B2F-8AF5-24ECE2218551}" v="64" dt="2018-04-12T03:04:13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6F54-8575-4D93-B20A-E3C03CE7D3DD}" type="datetimeFigureOut">
              <a:rPr lang="en-US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580E1-0E9C-4B64-AF3E-D9298E98D7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1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>
                <a:solidFill>
                  <a:srgbClr val="FFFFFF"/>
                </a:solidFill>
              </a:rPr>
              <a:t>The Wellington commander, William Malone, was killed around this time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580E1-0E9C-4B64-AF3E-D9298E98D78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90CF-E057-4C46-84CD-DDE59F9A5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96413-C6BF-4B5B-BBF0-C56B25CDA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C93C-BDFF-42B1-8BB5-C39060F9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CC196-8576-4634-AB1D-50C17778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5487F-9897-4D5D-8592-1AA82302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186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E69A-EBD3-49C5-8123-717FBC4C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C211-5D04-4146-ACED-B5056F7F2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3697-BC49-4553-B5EB-872BAB6D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720F-470D-44CE-938B-B8AD6277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D8A0A-7A28-44A8-AADB-7B3864C3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896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D65B8-3B0F-4655-BF1B-B864D7466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BEB6D-4697-4947-9E53-711902669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304B-3326-4F5E-8502-B8588C77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E0DFD-2FE1-43CF-8819-9D2AF16B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1D02B-6A56-4649-8EA7-9D2EAA85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257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DFA2-273F-418C-BF43-51417F69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43F-FEF6-4CDC-80C7-C2B67226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8D199-0BB4-4527-A5F1-87FCEC0F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927CB-B9A8-4B36-8AB0-6A7E4BBE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91923-958D-4817-BED3-3716171D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727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7C33-C5C6-4C04-A629-357F795E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9C444-4BB2-48FF-8A84-F8DCD6F2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10146-0E36-427C-9574-BE0F6840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4275-281F-4DC2-ABB7-DD54877A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0743F-EAEB-4FB7-A3EC-40339549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247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75CA-8ECE-4968-B28C-1A60565B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C2973-D3B5-464B-BC00-3606FDD8E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6856F-8386-48B2-9CEF-1D95A9F6F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08503-B8A8-458B-92B7-79440A76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3977A-C37C-40C1-92EA-74BF0A9A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56ACB-661A-4336-A419-221AD14F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034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8DB2-E1BA-45A9-AABE-FFB8C9C0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ECFEF-DE36-4FAC-A72E-B9781C80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94C4B-9F2A-4D6B-A23C-6F9DCB56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69F51-9635-4BCA-9221-46B9C2268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68ADB-CB78-4D8B-8A55-4FDC87F68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02032-5341-4110-8681-6CE2D783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03228-BB81-4BBA-9203-B5B21014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C8D2F-E1DE-4DE0-8BC9-748C1B1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06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9F10-F269-410C-BF57-402DF069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3A796-02B3-42F4-9302-2300DFAD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4FD45-39C0-4EA9-852D-2D8E14D1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FE1A1-71C6-48D7-90F2-920D4E91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16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2F8CF-0557-45C7-8B78-9F1BC8A9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1005C-60E0-46E7-9909-7FD229D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0CD7E-22B2-42AC-8FD9-453D5C56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90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15BB-479B-4E62-9427-84304623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1DC24-076A-4B01-8717-1C3747D9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9FB1A-4FBD-4096-BB06-05BB41A20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420AF-DA80-4A07-A7A3-51488EC9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D043D-A6F9-4080-B5F4-12E7249C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4A4F0-6BFB-43D9-8DAD-26AEB9C2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87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7B7AB-DFAC-4508-9E22-E6BA39E0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8B466-9790-44E5-A57B-E9E94EC5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FCC59-7457-4B7F-9A76-0C29D8D00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EB252-AF78-479D-B4C2-3A479830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FBC70-CA8E-4782-8CFB-F056ACC8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5742E-6052-4C72-B9FC-EFC2C0FE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44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123C6-16E6-4C06-B11F-7CAC9DC0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26291-C18D-48B1-B376-A2C56F7F2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C9AF2-913D-4A4C-B81E-CC3A9AF5E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0BE6-FEEF-4C6E-8913-A1F3B56615FA}" type="datetimeFigureOut">
              <a:rPr lang="en-NZ" smtClean="0"/>
              <a:t>13/04/2018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3C204-D3C9-4E9C-AB13-E54905CB2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ADE73-E96B-43A0-AD87-7ACFE11D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9E99-C2CC-47B0-BEC6-0C1B149779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892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avymuseum.co.nz/worldwar1/ships/troopships-that-departed-new-zealand-during-world-war-one/" TargetMode="External"/><Relationship Id="rId3" Type="http://schemas.openxmlformats.org/officeDocument/2006/relationships/hyperlink" Target="http://ndhadeliver.natlib.govt.nz/delivery/DeliveryManagerServlet?dps_pid=IE18922520" TargetMode="External"/><Relationship Id="rId7" Type="http://schemas.openxmlformats.org/officeDocument/2006/relationships/hyperlink" Target="https://nzhistory.govt.nz/war/wellington-mounted-rifles/1914" TargetMode="External"/><Relationship Id="rId2" Type="http://schemas.openxmlformats.org/officeDocument/2006/relationships/hyperlink" Target="http://ndhadeliver.natlib.govt.nz/delivery/DeliveryManagerServlet?dps_pid=IE115011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lkingwithananzac.co.nz/william-henry-lynch" TargetMode="External"/><Relationship Id="rId11" Type="http://schemas.openxmlformats.org/officeDocument/2006/relationships/hyperlink" Target="https://en.wikipedia.org/wiki/Battle_of_Chunuk_Bair" TargetMode="External"/><Relationship Id="rId5" Type="http://schemas.openxmlformats.org/officeDocument/2006/relationships/hyperlink" Target="https://www.cwgc.org/find-war-dead/casualty/680137/lynch,-william-henry/" TargetMode="External"/><Relationship Id="rId10" Type="http://schemas.openxmlformats.org/officeDocument/2006/relationships/hyperlink" Target="https://www.flotilla-australia.com/hmnzt.htm" TargetMode="External"/><Relationship Id="rId4" Type="http://schemas.openxmlformats.org/officeDocument/2006/relationships/hyperlink" Target="http://www.aucklandmuseum.com/war-memorial/online-cenotaph/record/C9053?n=william%20henry%20lynch&amp;ordinal=0&amp;from=/war-memorial/online-cenotaph/search" TargetMode="External"/><Relationship Id="rId9" Type="http://schemas.openxmlformats.org/officeDocument/2006/relationships/hyperlink" Target="https://nzhistory.govt.nz/war/new-zealand-mounted-rif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1243-FEFF-48C9-B624-D66D91156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William Henry Lynch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03346-07D3-463F-9880-671A13BED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415"/>
            <a:ext cx="9144000" cy="1655762"/>
          </a:xfrm>
        </p:spPr>
        <p:txBody>
          <a:bodyPr/>
          <a:lstStyle/>
          <a:p>
            <a:r>
              <a:rPr lang="en-NZ"/>
              <a:t>By Matthew Batcheler</a:t>
            </a:r>
          </a:p>
        </p:txBody>
      </p:sp>
      <p:pic>
        <p:nvPicPr>
          <p:cNvPr id="4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49D341F2-0FAD-4594-801C-2286B378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3" y="1026544"/>
            <a:ext cx="2955481" cy="5149970"/>
          </a:xfrm>
          <a:prstGeom prst="rect">
            <a:avLst/>
          </a:prstGeom>
        </p:spPr>
      </p:pic>
      <p:pic>
        <p:nvPicPr>
          <p:cNvPr id="5" name="Picture 5" descr="A close up of a person&#10;&#10;Description generated with high confidence">
            <a:extLst>
              <a:ext uri="{FF2B5EF4-FFF2-40B4-BE49-F238E27FC236}">
                <a16:creationId xmlns:a16="http://schemas.microsoft.com/office/drawing/2014/main" id="{EFBA9BBA-1B04-4832-BB45-E2EACC2DF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580" y="1026544"/>
            <a:ext cx="2955481" cy="5149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96240-457B-4A39-9B70-B27E0A750769}"/>
              </a:ext>
            </a:extLst>
          </p:cNvPr>
          <p:cNvSpPr txBox="1"/>
          <p:nvPr/>
        </p:nvSpPr>
        <p:spPr>
          <a:xfrm>
            <a:off x="4724399" y="3452003"/>
            <a:ext cx="2743200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cs typeface="Calibri"/>
              </a:rPr>
              <a:t>11/71</a:t>
            </a:r>
          </a:p>
        </p:txBody>
      </p:sp>
    </p:spTree>
    <p:extLst>
      <p:ext uri="{BB962C8B-B14F-4D97-AF65-F5344CB8AC3E}">
        <p14:creationId xmlns:p14="http://schemas.microsoft.com/office/powerpoint/2010/main" val="404872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AEB1-6D5D-454C-BBA7-E491E7E06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11"/>
            <a:ext cx="10515600" cy="68474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>
                <a:hlinkClick r:id="rId2"/>
              </a:rPr>
              <a:t>http://ndhadeliver.natlib.govt.nz/delivery/DeliveryManagerServlet?dps_pid=IE11501156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3"/>
              </a:rPr>
              <a:t>http://ndhadeliver.natlib.govt.nz/delivery/DeliveryManagerServlet?dps_pid=IE18922520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4"/>
              </a:rPr>
              <a:t>http://www.aucklandmuseum.com/war-memorial/online-cenotaph/record/C9053?n=william%20henry%20lynch&amp;ordinal=0&amp;from=%2Fwar-memorial%2Fonline-cenotaph%2Fsearch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5"/>
              </a:rPr>
              <a:t>https://www.cwgc.org/find-war-dead/casualty/680137/lynch,-william-henry/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6"/>
              </a:rPr>
              <a:t>https://www.walkingwithananzac.co.nz/william-henry-lynch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7"/>
              </a:rPr>
              <a:t>https://nzhistory.govt.nz/war/wellington-mounted-rifles/1914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8"/>
              </a:rPr>
              <a:t>http://navymuseum.co.nz/worldwar1/ships/troopships-that-departed-new-zealand-during-world-war-one/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9"/>
              </a:rPr>
              <a:t>https://nzhistory.govt.nz/war/new-zealand-mounted-rifles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10"/>
              </a:rPr>
              <a:t>https://www.flotilla-australia.com/hmnzt.htm</a:t>
            </a:r>
            <a:endParaRPr lang="en-NZ" dirty="0"/>
          </a:p>
          <a:p>
            <a:pPr marL="0" indent="0">
              <a:buNone/>
            </a:pPr>
            <a:r>
              <a:rPr lang="en-NZ" dirty="0">
                <a:hlinkClick r:id="rId11"/>
              </a:rPr>
              <a:t>https://en.wikipedia.org/wiki/Battle_of_Chunuk_Bair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4731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52E3-0D16-44FC-B76A-26A657B8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ED6B-1108-4E3D-B5CF-CE5C559B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173"/>
            <a:ext cx="10515600" cy="4825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/>
              <a:t>William Henry Lynch was born in Wellington on the 27</a:t>
            </a:r>
            <a:r>
              <a:rPr lang="en-NZ" baseline="30000"/>
              <a:t>th</a:t>
            </a:r>
            <a:r>
              <a:rPr lang="en-NZ"/>
              <a:t> of October 1895. </a:t>
            </a:r>
            <a:endParaRPr lang="en-US"/>
          </a:p>
          <a:p>
            <a:r>
              <a:rPr lang="en-NZ"/>
              <a:t>He enlisted into the army in 1914</a:t>
            </a:r>
            <a:endParaRPr lang="en-US"/>
          </a:p>
          <a:p>
            <a:r>
              <a:rPr lang="en-NZ"/>
              <a:t>He left New Zealand on the 16</a:t>
            </a:r>
            <a:r>
              <a:rPr lang="en-NZ" baseline="30000"/>
              <a:t>th</a:t>
            </a:r>
            <a:r>
              <a:rPr lang="en-NZ"/>
              <a:t> of October 1914, onboard the </a:t>
            </a:r>
            <a:r>
              <a:rPr lang="en-NZ" err="1"/>
              <a:t>Orari</a:t>
            </a:r>
            <a:r>
              <a:rPr lang="en-NZ"/>
              <a:t> (HMNZT 6) to Sri Lanka then on to Egypt. </a:t>
            </a:r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1CD0E-2EEC-4E77-A315-A3C3C14FD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4" b="17870"/>
          <a:stretch/>
        </p:blipFill>
        <p:spPr>
          <a:xfrm>
            <a:off x="2783987" y="3857843"/>
            <a:ext cx="7328517" cy="28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28C-5099-4CB3-958C-4C5F2E41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46"/>
            <a:ext cx="10515600" cy="1325563"/>
          </a:xfrm>
        </p:spPr>
        <p:txBody>
          <a:bodyPr/>
          <a:lstStyle/>
          <a:p>
            <a:r>
              <a:rPr lang="en-NZ"/>
              <a:t>Mounted Rifles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58500-6AE1-426E-94B4-014DC9F2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022"/>
            <a:ext cx="10515600" cy="51547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/>
              <a:t>Lynch was part of the Wellington Mounted Rifles</a:t>
            </a:r>
            <a:endParaRPr lang="en-US"/>
          </a:p>
          <a:p>
            <a:r>
              <a:rPr lang="en-NZ"/>
              <a:t> Unlike traditional cavalry, they rode into battle on horseback but dismounted before actually fighting. </a:t>
            </a:r>
            <a:endParaRPr lang="en-US"/>
          </a:p>
          <a:p>
            <a:r>
              <a:rPr lang="en-NZ"/>
              <a:t>They were joined by the Auckland, Canterbury and Otago mounted rifles, and rode in formation that reflected the four groups. </a:t>
            </a:r>
            <a:endParaRPr lang="en-US"/>
          </a:p>
          <a:p>
            <a:r>
              <a:rPr lang="en-NZ"/>
              <a:t>The regiment went to Gallipoli, where Lynch died, then on to the Sinai Peninsula and Palestine.</a:t>
            </a:r>
            <a:endParaRPr lang="en-US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5AB2B-277E-4A87-9EAD-6E02F9FAD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14" y="3909555"/>
            <a:ext cx="6259521" cy="3147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C77B7-3B27-4FAE-9C83-463883217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12" y="4313959"/>
            <a:ext cx="3886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2624-1935-40A5-A072-3D89593D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193"/>
            <a:ext cx="10515600" cy="1325563"/>
          </a:xfrm>
        </p:spPr>
        <p:txBody>
          <a:bodyPr/>
          <a:lstStyle/>
          <a:p>
            <a:r>
              <a:rPr lang="en-NZ"/>
              <a:t>Dental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C6CF-7EFE-4E1E-B159-3442B1757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720"/>
            <a:ext cx="10515600" cy="5300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/>
              <a:t>During his enlistment, his teeth were described as “Not good” by a medical officer. </a:t>
            </a:r>
            <a:endParaRPr lang="en-US"/>
          </a:p>
          <a:p>
            <a:r>
              <a:rPr lang="en-NZ"/>
              <a:t>On the 26</a:t>
            </a:r>
            <a:r>
              <a:rPr lang="en-NZ" baseline="30000"/>
              <a:t>th</a:t>
            </a:r>
            <a:r>
              <a:rPr lang="en-NZ"/>
              <a:t> of November 1914 while on board the </a:t>
            </a:r>
            <a:r>
              <a:rPr lang="en-NZ" err="1"/>
              <a:t>Orari</a:t>
            </a:r>
            <a:r>
              <a:rPr lang="en-NZ"/>
              <a:t>, </a:t>
            </a:r>
            <a:r>
              <a:rPr lang="en-NZ" err="1"/>
              <a:t>en</a:t>
            </a:r>
            <a:r>
              <a:rPr lang="en-NZ"/>
              <a:t> route to Sri Lanka, Lynch saw a dentist. </a:t>
            </a:r>
            <a:endParaRPr lang="en-US"/>
          </a:p>
          <a:p>
            <a:r>
              <a:rPr lang="en-NZ"/>
              <a:t>According to military records, he had 28 teeth in stump condition which were extracted, and 4 lost. </a:t>
            </a:r>
            <a:endParaRPr lang="en-US"/>
          </a:p>
          <a:p>
            <a:r>
              <a:rPr lang="en-NZ"/>
              <a:t>Many aspiring soldiers were rejected for poor teeth, but William was allowed to stay because of his prior military experience. </a:t>
            </a:r>
            <a:endParaRPr lang="en-US"/>
          </a:p>
          <a:p>
            <a:r>
              <a:rPr lang="en-NZ"/>
              <a:t>He was given two dentures.</a:t>
            </a:r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C06B5-8590-4E15-B589-5C4CF883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83" y="4409850"/>
            <a:ext cx="3607955" cy="23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831C-6F63-4D0F-A77A-2CB523B9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6837"/>
            <a:ext cx="10515600" cy="1325563"/>
          </a:xfrm>
        </p:spPr>
        <p:txBody>
          <a:bodyPr/>
          <a:lstStyle/>
          <a:p>
            <a:r>
              <a:rPr lang="en-NZ"/>
              <a:t>Gallipoli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90A85-FDAC-4E9E-AC58-1B2F7DAF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7324"/>
            <a:ext cx="10515600" cy="5429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NZ" dirty="0"/>
              <a:t>In May 1915, after training in Egypt, the invasion of Gallipoli began.</a:t>
            </a:r>
            <a:endParaRPr lang="en-US" dirty="0"/>
          </a:p>
          <a:p>
            <a:r>
              <a:rPr lang="en-NZ" dirty="0"/>
              <a:t> On the 9</a:t>
            </a:r>
            <a:r>
              <a:rPr lang="en-NZ" baseline="30000" dirty="0"/>
              <a:t>th</a:t>
            </a:r>
            <a:r>
              <a:rPr lang="en-NZ" dirty="0"/>
              <a:t> the mounted rifles departed on the ship the HMT </a:t>
            </a:r>
            <a:r>
              <a:rPr lang="en-NZ" i="1" dirty="0" err="1"/>
              <a:t>Grantully</a:t>
            </a:r>
            <a:r>
              <a:rPr lang="en-NZ" i="1" dirty="0"/>
              <a:t> Castle </a:t>
            </a:r>
            <a:r>
              <a:rPr lang="en-NZ" dirty="0"/>
              <a:t>without their horses</a:t>
            </a:r>
            <a:endParaRPr lang="en-US" dirty="0"/>
          </a:p>
          <a:p>
            <a:r>
              <a:rPr lang="en-NZ" dirty="0"/>
              <a:t>They arrived off the coast of Gallipoli at 12:30am on the 12th. </a:t>
            </a:r>
            <a:endParaRPr lang="en-US" dirty="0"/>
          </a:p>
          <a:p>
            <a:r>
              <a:rPr lang="en-NZ" dirty="0"/>
              <a:t>They were loaded onto destroyers and the invasion commenced. 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7730E-EEE4-4E23-9B27-376D636A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23" y="3155830"/>
            <a:ext cx="4791615" cy="33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3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A660-C125-4C1F-AA84-915BD6C7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-5953"/>
            <a:ext cx="10515600" cy="1325563"/>
          </a:xfrm>
        </p:spPr>
        <p:txBody>
          <a:bodyPr/>
          <a:lstStyle/>
          <a:p>
            <a:r>
              <a:rPr lang="en-NZ"/>
              <a:t>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E6EC-07A3-4598-9323-96316EDE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9" y="911584"/>
            <a:ext cx="6584564" cy="59448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NZ" sz="2400" dirty="0"/>
              <a:t>On the 9</a:t>
            </a:r>
            <a:r>
              <a:rPr lang="en-NZ" sz="2400" baseline="30000" dirty="0"/>
              <a:t>th</a:t>
            </a:r>
            <a:r>
              <a:rPr lang="en-NZ" sz="2400" dirty="0"/>
              <a:t> of August 1915 William Henry Lynch was killed in action at the Battle of Chunuk Bair.</a:t>
            </a:r>
            <a:endParaRPr lang="en-US" dirty="0"/>
          </a:p>
          <a:p>
            <a:r>
              <a:rPr lang="en-NZ" sz="2400" dirty="0"/>
              <a:t> Chunuk Bair was a peak on the Sari Bair mountain range and was one of the primary objectives for the initial Allied invasion. </a:t>
            </a:r>
            <a:endParaRPr lang="en-US" dirty="0"/>
          </a:p>
          <a:p>
            <a:r>
              <a:rPr lang="en-NZ" sz="2400" dirty="0"/>
              <a:t>At around 3:00 am on the 8</a:t>
            </a:r>
            <a:r>
              <a:rPr lang="en-NZ" sz="2400" baseline="30000" dirty="0"/>
              <a:t>th</a:t>
            </a:r>
            <a:r>
              <a:rPr lang="en-NZ" sz="2400" dirty="0"/>
              <a:t> the Allied forces managed to take the hill after a Naval Bombardment.</a:t>
            </a:r>
            <a:endParaRPr lang="en-US" dirty="0"/>
          </a:p>
          <a:p>
            <a:r>
              <a:rPr lang="en-NZ" sz="2400" dirty="0"/>
              <a:t> However, the hill was very hard to entrench in and defend. </a:t>
            </a:r>
            <a:endParaRPr lang="en-US" dirty="0"/>
          </a:p>
          <a:p>
            <a:r>
              <a:rPr lang="en-NZ" sz="2400" dirty="0"/>
              <a:t>By 5am the Ottomans had launched a counterattack and by 5pm they had reclaimed the eastern side of the hill and had reinforcements. </a:t>
            </a:r>
            <a:endParaRPr lang="en-US" dirty="0"/>
          </a:p>
          <a:p>
            <a:r>
              <a:rPr lang="en-NZ" sz="2400" dirty="0"/>
              <a:t>By nightfall 711 out of 760 of the Wellingtonians to reach the summit had been killed or wounded. Lynch was killed while defending the hill. </a:t>
            </a:r>
            <a:endParaRPr lang="en-US" dirty="0"/>
          </a:p>
          <a:p>
            <a:r>
              <a:rPr lang="en-NZ" sz="2400" dirty="0"/>
              <a:t>On the morning of the 10</a:t>
            </a:r>
            <a:r>
              <a:rPr lang="en-NZ" sz="2400" baseline="30000" dirty="0"/>
              <a:t>th</a:t>
            </a:r>
            <a:r>
              <a:rPr lang="en-NZ" sz="2400" dirty="0"/>
              <a:t> the Ottomans retook the hill by overwhelming force.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31D9C-A4E3-4D5A-9C78-6FA4D71B0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83" y="2711451"/>
            <a:ext cx="5526618" cy="4144963"/>
          </a:xfrm>
          <a:prstGeom prst="rect">
            <a:avLst/>
          </a:prstGeom>
        </p:spPr>
      </p:pic>
      <p:pic>
        <p:nvPicPr>
          <p:cNvPr id="4" name="Picture 5" descr="A group of people in uniform&#10;&#10;Description generated with high confidence">
            <a:extLst>
              <a:ext uri="{FF2B5EF4-FFF2-40B4-BE49-F238E27FC236}">
                <a16:creationId xmlns:a16="http://schemas.microsoft.com/office/drawing/2014/main" id="{BFDE183F-096A-4D3A-A1AF-E35358FBC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623" y="-34955"/>
            <a:ext cx="3757164" cy="27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3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21E6-B7FB-45C8-937A-ABEF87F3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00062"/>
            <a:ext cx="12423228" cy="1325563"/>
          </a:xfrm>
        </p:spPr>
        <p:txBody>
          <a:bodyPr>
            <a:normAutofit/>
          </a:bodyPr>
          <a:lstStyle/>
          <a:p>
            <a:r>
              <a:rPr lang="en-NZ" sz="4000" dirty="0"/>
              <a:t>Personal connection – Andrew Lyon </a:t>
            </a:r>
            <a:r>
              <a:rPr lang="en-NZ" sz="4000" dirty="0" err="1"/>
              <a:t>Divett</a:t>
            </a:r>
            <a:r>
              <a:rPr lang="en-NZ" sz="4000" dirty="0"/>
              <a:t> Keen (46727)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778D0-205F-4596-A900-279C17D2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3" y="1825625"/>
            <a:ext cx="11020097" cy="4351338"/>
          </a:xfrm>
        </p:spPr>
        <p:txBody>
          <a:bodyPr/>
          <a:lstStyle/>
          <a:p>
            <a:r>
              <a:rPr lang="en-NZ" dirty="0"/>
              <a:t>My Great-Grandfather, Andrew Lyon </a:t>
            </a:r>
            <a:r>
              <a:rPr lang="en-NZ" dirty="0" err="1"/>
              <a:t>Divett</a:t>
            </a:r>
            <a:r>
              <a:rPr lang="en-NZ" dirty="0"/>
              <a:t> Keen, from Invercargill, was a carpenter who fought in WWI</a:t>
            </a:r>
          </a:p>
          <a:p>
            <a:r>
              <a:rPr lang="en-NZ" dirty="0"/>
              <a:t>He enlisted on the 9</a:t>
            </a:r>
            <a:r>
              <a:rPr lang="en-NZ" baseline="30000" dirty="0"/>
              <a:t>th</a:t>
            </a:r>
            <a:r>
              <a:rPr lang="en-NZ" dirty="0"/>
              <a:t> of December 1916</a:t>
            </a:r>
          </a:p>
          <a:p>
            <a:r>
              <a:rPr lang="en-NZ" dirty="0"/>
              <a:t>He left for France on the 26</a:t>
            </a:r>
            <a:r>
              <a:rPr lang="en-NZ" baseline="30000" dirty="0"/>
              <a:t>th</a:t>
            </a:r>
            <a:r>
              <a:rPr lang="en-NZ" dirty="0"/>
              <a:t> of October 1917</a:t>
            </a:r>
          </a:p>
          <a:p>
            <a:r>
              <a:rPr lang="en-NZ" dirty="0"/>
              <a:t>Got sick 8 times, including being admitted to hospital in Devonport</a:t>
            </a:r>
          </a:p>
          <a:p>
            <a:r>
              <a:rPr lang="en-NZ" dirty="0"/>
              <a:t>Was wounded 4 times</a:t>
            </a:r>
          </a:p>
          <a:p>
            <a:r>
              <a:rPr lang="en-NZ" dirty="0"/>
              <a:t>Wasn’t a hugely remarkable soldier, staying a Private all throughout the war but did manage to survive, something many did not manage.</a:t>
            </a:r>
          </a:p>
        </p:txBody>
      </p:sp>
    </p:spTree>
    <p:extLst>
      <p:ext uri="{BB962C8B-B14F-4D97-AF65-F5344CB8AC3E}">
        <p14:creationId xmlns:p14="http://schemas.microsoft.com/office/powerpoint/2010/main" val="210717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CDD1-F71D-4F35-A152-79F869DF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My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E456-452A-4707-87E1-025E1458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During this research I was astounded at the many walks of life the people who served their country came from. There were teachers, cheesemakers, billiard-makers, master bricklayers, watchmakers, etc.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The amount of dead was also astounding. 93% of William Henry Lynch’s battalion who made it to the top of Chunuk Bair became </a:t>
            </a:r>
            <a:r>
              <a:rPr lang="en-NZ" dirty="0" err="1"/>
              <a:t>casulties</a:t>
            </a:r>
            <a:r>
              <a:rPr lang="en-NZ" dirty="0"/>
              <a:t>. </a:t>
            </a:r>
          </a:p>
          <a:p>
            <a:pPr marL="0" indent="0">
              <a:buNone/>
            </a:pPr>
            <a:r>
              <a:rPr lang="en-NZ" dirty="0"/>
              <a:t>There was also an intense sense of desperation among the soldiers, recounted as </a:t>
            </a:r>
            <a:r>
              <a:rPr lang="en-NZ" i="1" dirty="0"/>
              <a:t>“</a:t>
            </a:r>
            <a:r>
              <a:rPr lang="en-US" i="1" dirty="0"/>
              <a:t>firing their rifles and those of their fallen companions until the wood of the stock was too hot to touch</a:t>
            </a:r>
            <a:r>
              <a:rPr lang="en-NZ" i="1" dirty="0"/>
              <a:t>” </a:t>
            </a:r>
            <a:r>
              <a:rPr lang="en-NZ" dirty="0"/>
              <a:t>while attempting to defend Chunuk Bair.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14014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1FA2-53FA-4598-8EF3-B9CEE69E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77" y="2766218"/>
            <a:ext cx="3869645" cy="1325563"/>
          </a:xfrm>
        </p:spPr>
        <p:txBody>
          <a:bodyPr>
            <a:normAutofit/>
          </a:bodyPr>
          <a:lstStyle/>
          <a:p>
            <a:r>
              <a:rPr lang="en-NZ" sz="88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26338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572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William Henry Lynch</vt:lpstr>
      <vt:lpstr>Background</vt:lpstr>
      <vt:lpstr>Mounted Rifles</vt:lpstr>
      <vt:lpstr>Dental issues</vt:lpstr>
      <vt:lpstr>Gallipoli </vt:lpstr>
      <vt:lpstr>Death</vt:lpstr>
      <vt:lpstr>Personal connection – Andrew Lyon Divett Keen (46727)</vt:lpstr>
      <vt:lpstr>My thoughts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Henry Lynch</dc:title>
  <cp:lastModifiedBy>Matthew Batcheler</cp:lastModifiedBy>
  <cp:revision>2</cp:revision>
  <dcterms:modified xsi:type="dcterms:W3CDTF">2018-04-13T03:31:08Z</dcterms:modified>
</cp:coreProperties>
</file>