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Economica"/>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Economica-bold.fntdata"/><Relationship Id="rId30" Type="http://schemas.openxmlformats.org/officeDocument/2006/relationships/font" Target="fonts/Economica-regular.fntdata"/><Relationship Id="rId11" Type="http://schemas.openxmlformats.org/officeDocument/2006/relationships/slide" Target="slides/slide7.xml"/><Relationship Id="rId33" Type="http://schemas.openxmlformats.org/officeDocument/2006/relationships/font" Target="fonts/Economica-boldItalic.fntdata"/><Relationship Id="rId10" Type="http://schemas.openxmlformats.org/officeDocument/2006/relationships/slide" Target="slides/slide6.xml"/><Relationship Id="rId32" Type="http://schemas.openxmlformats.org/officeDocument/2006/relationships/font" Target="fonts/Economica-italic.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Shape 1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p:txBody>
      </p:sp>
      <p:sp>
        <p:nvSpPr>
          <p:cNvPr id="54" name="Shape 54"/>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Shape 18"/>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Shape 35"/>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Shape 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Shape 44"/>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Shape 45"/>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archway.archives.govt.nz" TargetMode="External"/><Relationship Id="rId4" Type="http://schemas.openxmlformats.org/officeDocument/2006/relationships/hyperlink" Target="http://www.nzedge.com/legends/alexander-aitken/" TargetMode="External"/><Relationship Id="rId9" Type="http://schemas.openxmlformats.org/officeDocument/2006/relationships/hyperlink" Target="https://www.walkingwithananzac.co.nz/alexander-craig-aitken/" TargetMode="External"/><Relationship Id="rId5" Type="http://schemas.openxmlformats.org/officeDocument/2006/relationships/hyperlink" Target="http://www.aucklandmuseum.com/war-memorial/online-cenotaph/search?p=2&amp;w=World+War+I%2c+1914-1918&amp;n=McRae" TargetMode="External"/><Relationship Id="rId6" Type="http://schemas.openxmlformats.org/officeDocument/2006/relationships/hyperlink" Target="http://libraryblogs.is.ed.ac.uk/godfreythomsonproject/tag/a-c-aitken/" TargetMode="External"/><Relationship Id="rId7" Type="http://schemas.openxmlformats.org/officeDocument/2006/relationships/hyperlink" Target="https://paperspast.natlib.govt.nz" TargetMode="External"/><Relationship Id="rId8" Type="http://schemas.openxmlformats.org/officeDocument/2006/relationships/hyperlink" Target="https://books.google.co.nz/books?id=9CUZ5vYWkqsC&amp;pg=PA52&amp;lpg=PA52&amp;dq=alexander+aitken+the+first+noel&amp;source=bl&amp;ots=Gk7459arH8&amp;sig=OhIf-KDqtkdd0jhxq968AW-byoQ&amp;hl=en&amp;sa=X&amp;ved=2ahUKEwiwx4mm0qnaAhUJXbwKHZvfC4QQ6AEwDXoECAQQAQ#v=onepage&amp;q=alexander%20aitken%20the%20first%20noel&amp;f=fals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gif"/><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Alexander Craig Aitken</a:t>
            </a:r>
            <a:endParaRPr/>
          </a:p>
        </p:txBody>
      </p:sp>
      <p:sp>
        <p:nvSpPr>
          <p:cNvPr id="63" name="Shape 6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And his violin</a:t>
            </a:r>
            <a:endParaRPr/>
          </a:p>
        </p:txBody>
      </p:sp>
      <p:pic>
        <p:nvPicPr>
          <p:cNvPr id="64" name="Shape 64"/>
          <p:cNvPicPr preferRelativeResize="0"/>
          <p:nvPr/>
        </p:nvPicPr>
        <p:blipFill>
          <a:blip r:embed="rId3">
            <a:alphaModFix/>
          </a:blip>
          <a:stretch>
            <a:fillRect/>
          </a:stretch>
        </p:blipFill>
        <p:spPr>
          <a:xfrm>
            <a:off x="6572884" y="814801"/>
            <a:ext cx="2403175" cy="3513900"/>
          </a:xfrm>
          <a:prstGeom prst="rect">
            <a:avLst/>
          </a:prstGeom>
          <a:noFill/>
          <a:ln>
            <a:noFill/>
          </a:ln>
        </p:spPr>
      </p:pic>
      <p:pic>
        <p:nvPicPr>
          <p:cNvPr id="65" name="Shape 65"/>
          <p:cNvPicPr preferRelativeResize="0"/>
          <p:nvPr/>
        </p:nvPicPr>
        <p:blipFill>
          <a:blip r:embed="rId4">
            <a:alphaModFix/>
          </a:blip>
          <a:stretch>
            <a:fillRect/>
          </a:stretch>
        </p:blipFill>
        <p:spPr>
          <a:xfrm>
            <a:off x="490743" y="1444239"/>
            <a:ext cx="1823875" cy="1367925"/>
          </a:xfrm>
          <a:prstGeom prst="rect">
            <a:avLst/>
          </a:prstGeom>
          <a:noFill/>
          <a:ln>
            <a:noFill/>
          </a:ln>
        </p:spPr>
      </p:pic>
      <p:pic>
        <p:nvPicPr>
          <p:cNvPr id="66" name="Shape 66"/>
          <p:cNvPicPr preferRelativeResize="0"/>
          <p:nvPr/>
        </p:nvPicPr>
        <p:blipFill>
          <a:blip r:embed="rId5">
            <a:alphaModFix/>
          </a:blip>
          <a:stretch>
            <a:fillRect/>
          </a:stretch>
        </p:blipFill>
        <p:spPr>
          <a:xfrm>
            <a:off x="490750" y="2917370"/>
            <a:ext cx="1823875" cy="10998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His ‘Photographic‘ Memory</a:t>
            </a:r>
            <a:endParaRPr/>
          </a:p>
        </p:txBody>
      </p:sp>
      <p:sp>
        <p:nvSpPr>
          <p:cNvPr id="130" name="Shape 130"/>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a:t>He could recite the first 1000 digits of pi</a:t>
            </a:r>
            <a:endParaRPr/>
          </a:p>
        </p:txBody>
      </p:sp>
      <p:sp>
        <p:nvSpPr>
          <p:cNvPr id="131" name="Shape 131"/>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a:t>He knew the Latin epic </a:t>
            </a:r>
            <a:r>
              <a:rPr lang="en"/>
              <a:t>poem Aeneid off by heart (it has over 60,000 words)</a:t>
            </a:r>
            <a:endParaRPr/>
          </a:p>
        </p:txBody>
      </p:sp>
      <p:pic>
        <p:nvPicPr>
          <p:cNvPr id="132" name="Shape 132"/>
          <p:cNvPicPr preferRelativeResize="0"/>
          <p:nvPr/>
        </p:nvPicPr>
        <p:blipFill>
          <a:blip r:embed="rId3">
            <a:alphaModFix/>
          </a:blip>
          <a:stretch>
            <a:fillRect/>
          </a:stretch>
        </p:blipFill>
        <p:spPr>
          <a:xfrm>
            <a:off x="634650" y="1617964"/>
            <a:ext cx="3354000" cy="3354000"/>
          </a:xfrm>
          <a:prstGeom prst="rect">
            <a:avLst/>
          </a:prstGeom>
          <a:noFill/>
          <a:ln>
            <a:noFill/>
          </a:ln>
        </p:spPr>
      </p:pic>
      <p:pic>
        <p:nvPicPr>
          <p:cNvPr id="133" name="Shape 133"/>
          <p:cNvPicPr preferRelativeResize="0"/>
          <p:nvPr/>
        </p:nvPicPr>
        <p:blipFill>
          <a:blip r:embed="rId4">
            <a:alphaModFix/>
          </a:blip>
          <a:stretch>
            <a:fillRect/>
          </a:stretch>
        </p:blipFill>
        <p:spPr>
          <a:xfrm>
            <a:off x="5371913" y="1935168"/>
            <a:ext cx="2920875" cy="2920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idx="1" type="body"/>
          </p:nvPr>
        </p:nvSpPr>
        <p:spPr>
          <a:xfrm>
            <a:off x="311700" y="1147225"/>
            <a:ext cx="4861800" cy="3354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HEAD, GREEN, WATER, SING, DEAD</a:t>
            </a:r>
            <a:br>
              <a:rPr lang="en"/>
            </a:br>
            <a:r>
              <a:rPr lang="en"/>
              <a:t>LONG, SHIP, MAKE, WOMAN, FRIENDLY</a:t>
            </a:r>
            <a:br>
              <a:rPr lang="en"/>
            </a:br>
            <a:r>
              <a:rPr lang="en"/>
              <a:t>BAKE, ASK, COLD, STALK, DANCE</a:t>
            </a:r>
            <a:br>
              <a:rPr lang="en"/>
            </a:br>
            <a:r>
              <a:rPr lang="en"/>
              <a:t>VILLAGE, POND, SICK, PRIDE, BRING</a:t>
            </a:r>
            <a:br>
              <a:rPr lang="en"/>
            </a:br>
            <a:r>
              <a:rPr lang="en"/>
              <a:t>INK, ANGRY, NEEDLE, SWIM, GO</a:t>
            </a:r>
            <a:endParaRPr/>
          </a:p>
          <a:p>
            <a:pPr indent="0" lvl="0" marL="0">
              <a:spcBef>
                <a:spcPts val="1600"/>
              </a:spcBef>
              <a:spcAft>
                <a:spcPts val="1600"/>
              </a:spcAft>
              <a:buNone/>
            </a:pPr>
            <a:r>
              <a:rPr lang="en"/>
              <a:t>How many tries do you think you would need to memorise this list of 25 words</a:t>
            </a:r>
            <a:endParaRPr/>
          </a:p>
        </p:txBody>
      </p:sp>
      <p:sp>
        <p:nvSpPr>
          <p:cNvPr id="139" name="Shape 13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How about you?</a:t>
            </a:r>
            <a:endParaRPr/>
          </a:p>
        </p:txBody>
      </p:sp>
      <p:pic>
        <p:nvPicPr>
          <p:cNvPr id="140" name="Shape 140"/>
          <p:cNvPicPr preferRelativeResize="0"/>
          <p:nvPr/>
        </p:nvPicPr>
        <p:blipFill>
          <a:blip r:embed="rId3">
            <a:alphaModFix/>
          </a:blip>
          <a:stretch>
            <a:fillRect/>
          </a:stretch>
        </p:blipFill>
        <p:spPr>
          <a:xfrm>
            <a:off x="5313559" y="590544"/>
            <a:ext cx="3362325" cy="3962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idx="1" type="body"/>
          </p:nvPr>
        </p:nvSpPr>
        <p:spPr>
          <a:xfrm>
            <a:off x="311700" y="437500"/>
            <a:ext cx="8520600" cy="4141800"/>
          </a:xfrm>
          <a:prstGeom prst="rect">
            <a:avLst/>
          </a:prstGeom>
        </p:spPr>
        <p:txBody>
          <a:bodyPr anchorCtr="0" anchor="ctr" bIns="91425" lIns="91425" spcFirstLastPara="1" rIns="91425" wrap="square" tIns="91425">
            <a:noAutofit/>
          </a:bodyPr>
          <a:lstStyle/>
          <a:p>
            <a:pPr indent="0" lvl="0" marL="0">
              <a:spcBef>
                <a:spcPts val="0"/>
              </a:spcBef>
              <a:spcAft>
                <a:spcPts val="1600"/>
              </a:spcAft>
              <a:buNone/>
            </a:pPr>
            <a:r>
              <a:rPr lang="en" sz="2400"/>
              <a:t>After being read the list of words at 1 second intervals Alexander took only 4 tries to read back the 25 words in order.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His Violin</a:t>
            </a:r>
            <a:endParaRPr/>
          </a:p>
        </p:txBody>
      </p:sp>
      <p:pic>
        <p:nvPicPr>
          <p:cNvPr id="151" name="Shape 151"/>
          <p:cNvPicPr preferRelativeResize="0"/>
          <p:nvPr/>
        </p:nvPicPr>
        <p:blipFill>
          <a:blip r:embed="rId3">
            <a:alphaModFix/>
          </a:blip>
          <a:stretch>
            <a:fillRect/>
          </a:stretch>
        </p:blipFill>
        <p:spPr>
          <a:xfrm>
            <a:off x="3313150" y="1314450"/>
            <a:ext cx="5295900" cy="2514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idx="1" type="body"/>
          </p:nvPr>
        </p:nvSpPr>
        <p:spPr>
          <a:xfrm>
            <a:off x="246073" y="200400"/>
            <a:ext cx="5824200" cy="425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Alexander was given the violin by a friend who had won it in a raffle on a troopship on the way to Egypt</a:t>
            </a:r>
            <a:endParaRPr/>
          </a:p>
          <a:p>
            <a:pPr indent="-342900" lvl="0" marL="457200" rtl="0">
              <a:spcBef>
                <a:spcPts val="0"/>
              </a:spcBef>
              <a:spcAft>
                <a:spcPts val="0"/>
              </a:spcAft>
              <a:buSzPts val="1800"/>
              <a:buChar char="-"/>
            </a:pPr>
            <a:r>
              <a:rPr lang="en"/>
              <a:t>He played the </a:t>
            </a:r>
            <a:r>
              <a:rPr lang="en"/>
              <a:t>violin nearly every night in Gallipoli and France and the music was cherished by his friends and companions</a:t>
            </a:r>
            <a:endParaRPr/>
          </a:p>
          <a:p>
            <a:pPr indent="-342900" lvl="0" marL="457200" rtl="0">
              <a:spcBef>
                <a:spcPts val="0"/>
              </a:spcBef>
              <a:spcAft>
                <a:spcPts val="0"/>
              </a:spcAft>
              <a:buSzPts val="1800"/>
              <a:buChar char="-"/>
            </a:pPr>
            <a:r>
              <a:rPr lang="en"/>
              <a:t>At times he felt like throwing the violin away because of how annoying it was to carry everywhere, however friends took turns carrying it for him</a:t>
            </a:r>
            <a:endParaRPr/>
          </a:p>
          <a:p>
            <a:pPr indent="-342900" lvl="0" marL="457200" rtl="0">
              <a:spcBef>
                <a:spcPts val="0"/>
              </a:spcBef>
              <a:spcAft>
                <a:spcPts val="0"/>
              </a:spcAft>
              <a:buSzPts val="1800"/>
              <a:buChar char="-"/>
            </a:pPr>
            <a:r>
              <a:rPr lang="en"/>
              <a:t>Friends also took turns hiding it from the authorities as it was deemed as contraband</a:t>
            </a:r>
            <a:endParaRPr/>
          </a:p>
          <a:p>
            <a:pPr indent="-342900" lvl="0" marL="457200" rtl="0">
              <a:spcBef>
                <a:spcPts val="0"/>
              </a:spcBef>
              <a:spcAft>
                <a:spcPts val="0"/>
              </a:spcAft>
              <a:buSzPts val="1800"/>
              <a:buChar char="-"/>
            </a:pPr>
            <a:r>
              <a:rPr lang="en"/>
              <a:t>When the violins E string broke he replaced it with a piece of telephone wire</a:t>
            </a:r>
            <a:endParaRPr/>
          </a:p>
          <a:p>
            <a:pPr indent="0" lvl="0" marL="0">
              <a:spcBef>
                <a:spcPts val="1600"/>
              </a:spcBef>
              <a:spcAft>
                <a:spcPts val="1600"/>
              </a:spcAft>
              <a:buNone/>
            </a:pPr>
            <a:r>
              <a:t/>
            </a:r>
            <a:endParaRPr/>
          </a:p>
        </p:txBody>
      </p:sp>
      <p:pic>
        <p:nvPicPr>
          <p:cNvPr id="157" name="Shape 157"/>
          <p:cNvPicPr preferRelativeResize="0"/>
          <p:nvPr/>
        </p:nvPicPr>
        <p:blipFill>
          <a:blip r:embed="rId3">
            <a:alphaModFix/>
          </a:blip>
          <a:stretch>
            <a:fillRect/>
          </a:stretch>
        </p:blipFill>
        <p:spPr>
          <a:xfrm>
            <a:off x="6270227" y="407411"/>
            <a:ext cx="2518825" cy="1889174"/>
          </a:xfrm>
          <a:prstGeom prst="rect">
            <a:avLst/>
          </a:prstGeom>
          <a:noFill/>
          <a:ln>
            <a:noFill/>
          </a:ln>
        </p:spPr>
      </p:pic>
      <p:sp>
        <p:nvSpPr>
          <p:cNvPr id="158" name="Shape 158"/>
          <p:cNvSpPr txBox="1"/>
          <p:nvPr/>
        </p:nvSpPr>
        <p:spPr>
          <a:xfrm>
            <a:off x="7088701" y="4034075"/>
            <a:ext cx="1563000" cy="853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These are pictures of the original violin</a:t>
            </a:r>
            <a:endParaRPr/>
          </a:p>
        </p:txBody>
      </p:sp>
      <p:cxnSp>
        <p:nvCxnSpPr>
          <p:cNvPr id="159" name="Shape 159"/>
          <p:cNvCxnSpPr/>
          <p:nvPr/>
        </p:nvCxnSpPr>
        <p:spPr>
          <a:xfrm>
            <a:off x="7088701" y="3964025"/>
            <a:ext cx="0" cy="993600"/>
          </a:xfrm>
          <a:prstGeom prst="straightConnector1">
            <a:avLst/>
          </a:prstGeom>
          <a:noFill/>
          <a:ln cap="flat" cmpd="sng" w="9525">
            <a:solidFill>
              <a:schemeClr val="dk2"/>
            </a:solidFill>
            <a:prstDash val="solid"/>
            <a:round/>
            <a:headEnd len="med" w="med" type="stealth"/>
            <a:tailEnd len="med" w="med" type="none"/>
          </a:ln>
        </p:spPr>
      </p:cxnSp>
      <p:pic>
        <p:nvPicPr>
          <p:cNvPr id="160" name="Shape 160"/>
          <p:cNvPicPr preferRelativeResize="0"/>
          <p:nvPr/>
        </p:nvPicPr>
        <p:blipFill>
          <a:blip r:embed="rId4">
            <a:alphaModFix/>
          </a:blip>
          <a:stretch>
            <a:fillRect/>
          </a:stretch>
        </p:blipFill>
        <p:spPr>
          <a:xfrm>
            <a:off x="6270225" y="2375351"/>
            <a:ext cx="2518824" cy="15082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idx="1" type="body"/>
          </p:nvPr>
        </p:nvSpPr>
        <p:spPr>
          <a:xfrm>
            <a:off x="311700" y="459400"/>
            <a:ext cx="5457900" cy="411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When Alexander was leaving Gallipoli he left the violin with the helper of an Australian major</a:t>
            </a:r>
            <a:endParaRPr/>
          </a:p>
          <a:p>
            <a:pPr indent="-342900" lvl="0" marL="457200" rtl="0">
              <a:spcBef>
                <a:spcPts val="0"/>
              </a:spcBef>
              <a:spcAft>
                <a:spcPts val="0"/>
              </a:spcAft>
              <a:buSzPts val="1800"/>
              <a:buChar char="-"/>
            </a:pPr>
            <a:r>
              <a:rPr lang="en"/>
              <a:t>He was on the island of Lemnos waiting for transport back to Egypt when the helper turned up at his tent</a:t>
            </a:r>
            <a:endParaRPr/>
          </a:p>
          <a:p>
            <a:pPr indent="-342900" lvl="0" marL="457200" rtl="0">
              <a:spcBef>
                <a:spcPts val="0"/>
              </a:spcBef>
              <a:spcAft>
                <a:spcPts val="0"/>
              </a:spcAft>
              <a:buSzPts val="1800"/>
              <a:buChar char="-"/>
            </a:pPr>
            <a:r>
              <a:rPr lang="en"/>
              <a:t>The major had told the helper to “chuck it in with his things“ because “Some fellows get attached to these things”</a:t>
            </a:r>
            <a:endParaRPr/>
          </a:p>
          <a:p>
            <a:pPr indent="-342900" lvl="0" marL="457200">
              <a:spcBef>
                <a:spcPts val="0"/>
              </a:spcBef>
              <a:spcAft>
                <a:spcPts val="0"/>
              </a:spcAft>
              <a:buSzPts val="1800"/>
              <a:buChar char="-"/>
            </a:pPr>
            <a:r>
              <a:rPr lang="en"/>
              <a:t>When he was injured in France he lost the violin however it was brought back to NZ and currently resides at Otago Boys High School</a:t>
            </a:r>
            <a:endParaRPr/>
          </a:p>
        </p:txBody>
      </p:sp>
      <p:pic>
        <p:nvPicPr>
          <p:cNvPr id="166" name="Shape 166"/>
          <p:cNvPicPr preferRelativeResize="0"/>
          <p:nvPr/>
        </p:nvPicPr>
        <p:blipFill>
          <a:blip r:embed="rId3">
            <a:alphaModFix/>
          </a:blip>
          <a:stretch>
            <a:fillRect/>
          </a:stretch>
        </p:blipFill>
        <p:spPr>
          <a:xfrm>
            <a:off x="5916531" y="923515"/>
            <a:ext cx="3069600" cy="1517159"/>
          </a:xfrm>
          <a:prstGeom prst="rect">
            <a:avLst/>
          </a:prstGeom>
          <a:noFill/>
          <a:ln>
            <a:noFill/>
          </a:ln>
        </p:spPr>
      </p:pic>
      <p:pic>
        <p:nvPicPr>
          <p:cNvPr id="167" name="Shape 167"/>
          <p:cNvPicPr preferRelativeResize="0"/>
          <p:nvPr/>
        </p:nvPicPr>
        <p:blipFill>
          <a:blip r:embed="rId4">
            <a:alphaModFix/>
          </a:blip>
          <a:stretch>
            <a:fillRect/>
          </a:stretch>
        </p:blipFill>
        <p:spPr>
          <a:xfrm>
            <a:off x="5916525" y="2548498"/>
            <a:ext cx="3069600" cy="14575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idx="1" type="body"/>
          </p:nvPr>
        </p:nvSpPr>
        <p:spPr>
          <a:xfrm>
            <a:off x="311700" y="453925"/>
            <a:ext cx="8520600" cy="4125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most requested piece was ‘Humoresques’ by Antonin Dvorak. However as winter and </a:t>
            </a:r>
            <a:r>
              <a:rPr lang="en"/>
              <a:t>Christmas approached ‘The First Noel‘ became more popular.</a:t>
            </a:r>
            <a:endParaRPr/>
          </a:p>
        </p:txBody>
      </p:sp>
      <p:pic>
        <p:nvPicPr>
          <p:cNvPr id="173" name="Shape 173"/>
          <p:cNvPicPr preferRelativeResize="0"/>
          <p:nvPr/>
        </p:nvPicPr>
        <p:blipFill>
          <a:blip r:embed="rId3">
            <a:alphaModFix/>
          </a:blip>
          <a:stretch>
            <a:fillRect/>
          </a:stretch>
        </p:blipFill>
        <p:spPr>
          <a:xfrm>
            <a:off x="1361818" y="1254800"/>
            <a:ext cx="2575778" cy="3657600"/>
          </a:xfrm>
          <a:prstGeom prst="rect">
            <a:avLst/>
          </a:prstGeom>
          <a:noFill/>
          <a:ln>
            <a:noFill/>
          </a:ln>
        </p:spPr>
      </p:pic>
      <p:pic>
        <p:nvPicPr>
          <p:cNvPr id="174" name="Shape 174"/>
          <p:cNvPicPr preferRelativeResize="0"/>
          <p:nvPr/>
        </p:nvPicPr>
        <p:blipFill>
          <a:blip r:embed="rId4">
            <a:alphaModFix/>
          </a:blip>
          <a:stretch>
            <a:fillRect/>
          </a:stretch>
        </p:blipFill>
        <p:spPr>
          <a:xfrm>
            <a:off x="4186989" y="1254800"/>
            <a:ext cx="3657600" cy="3657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A Timeline of his life</a:t>
            </a:r>
            <a:endParaRPr/>
          </a:p>
        </p:txBody>
      </p:sp>
      <p:pic>
        <p:nvPicPr>
          <p:cNvPr id="180" name="Shape 180"/>
          <p:cNvPicPr preferRelativeResize="0"/>
          <p:nvPr/>
        </p:nvPicPr>
        <p:blipFill>
          <a:blip r:embed="rId3">
            <a:alphaModFix/>
          </a:blip>
          <a:stretch>
            <a:fillRect/>
          </a:stretch>
        </p:blipFill>
        <p:spPr>
          <a:xfrm>
            <a:off x="5471418" y="396160"/>
            <a:ext cx="3196775" cy="4351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idx="1" type="body"/>
          </p:nvPr>
        </p:nvSpPr>
        <p:spPr>
          <a:xfrm>
            <a:off x="311700" y="377350"/>
            <a:ext cx="8520600" cy="4201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April 1st 1895 - Born in </a:t>
            </a:r>
            <a:r>
              <a:rPr lang="en"/>
              <a:t>Dunedin </a:t>
            </a:r>
            <a:endParaRPr/>
          </a:p>
          <a:p>
            <a:pPr indent="0" lvl="0" marL="0">
              <a:spcBef>
                <a:spcPts val="1600"/>
              </a:spcBef>
              <a:spcAft>
                <a:spcPts val="0"/>
              </a:spcAft>
              <a:buNone/>
            </a:pPr>
            <a:r>
              <a:rPr lang="en"/>
              <a:t>1908 - Started attending Otago Boys High School</a:t>
            </a:r>
            <a:endParaRPr/>
          </a:p>
          <a:p>
            <a:pPr indent="0" lvl="0" marL="0">
              <a:spcBef>
                <a:spcPts val="1600"/>
              </a:spcBef>
              <a:spcAft>
                <a:spcPts val="0"/>
              </a:spcAft>
              <a:buNone/>
            </a:pPr>
            <a:r>
              <a:rPr lang="en"/>
              <a:t>1912 - Gained first place in the nationwide University </a:t>
            </a:r>
            <a:r>
              <a:rPr lang="en"/>
              <a:t>Scholarship</a:t>
            </a:r>
            <a:r>
              <a:rPr lang="en"/>
              <a:t> Exam</a:t>
            </a:r>
            <a:endParaRPr/>
          </a:p>
          <a:p>
            <a:pPr indent="0" lvl="0" marL="0">
              <a:spcBef>
                <a:spcPts val="1600"/>
              </a:spcBef>
              <a:spcAft>
                <a:spcPts val="0"/>
              </a:spcAft>
              <a:buNone/>
            </a:pPr>
            <a:r>
              <a:rPr lang="en"/>
              <a:t>1912 - Awarded Dux at Otago Boys High in his last year</a:t>
            </a:r>
            <a:endParaRPr/>
          </a:p>
          <a:p>
            <a:pPr indent="0" lvl="0" marL="0">
              <a:spcBef>
                <a:spcPts val="1600"/>
              </a:spcBef>
              <a:spcAft>
                <a:spcPts val="0"/>
              </a:spcAft>
              <a:buNone/>
            </a:pPr>
            <a:r>
              <a:rPr lang="en"/>
              <a:t>1913 - Started studying at University of Otago</a:t>
            </a:r>
            <a:endParaRPr/>
          </a:p>
          <a:p>
            <a:pPr indent="0" lvl="0" marL="0">
              <a:spcBef>
                <a:spcPts val="1600"/>
              </a:spcBef>
              <a:spcAft>
                <a:spcPts val="0"/>
              </a:spcAft>
              <a:buNone/>
            </a:pPr>
            <a:r>
              <a:rPr lang="en"/>
              <a:t>1915 - Enlisted in WW1</a:t>
            </a:r>
            <a:endParaRPr/>
          </a:p>
          <a:p>
            <a:pPr indent="0" lvl="0" marL="0">
              <a:spcBef>
                <a:spcPts val="1600"/>
              </a:spcBef>
              <a:spcAft>
                <a:spcPts val="0"/>
              </a:spcAft>
              <a:buNone/>
            </a:pPr>
            <a:r>
              <a:rPr lang="en"/>
              <a:t>1916 - Injured in the Somme and discharged</a:t>
            </a:r>
            <a:endParaRPr/>
          </a:p>
          <a:p>
            <a:pPr indent="0" lvl="0" marL="0">
              <a:spcBef>
                <a:spcPts val="1600"/>
              </a:spcBef>
              <a:spcAft>
                <a:spcPts val="1600"/>
              </a:spcAft>
              <a:buNone/>
            </a:pPr>
            <a:r>
              <a:rPr lang="en"/>
              <a:t>1917 - Sent home after 3 months in hospital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idx="1" type="body"/>
          </p:nvPr>
        </p:nvSpPr>
        <p:spPr>
          <a:xfrm>
            <a:off x="311700" y="300791"/>
            <a:ext cx="8520600" cy="4174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1917 - Continues studying at University of Otago</a:t>
            </a:r>
            <a:endParaRPr/>
          </a:p>
          <a:p>
            <a:pPr indent="0" lvl="0" marL="0">
              <a:spcBef>
                <a:spcPts val="1600"/>
              </a:spcBef>
              <a:spcAft>
                <a:spcPts val="0"/>
              </a:spcAft>
              <a:buNone/>
            </a:pPr>
            <a:r>
              <a:rPr lang="en"/>
              <a:t>1918 - </a:t>
            </a:r>
            <a:r>
              <a:rPr lang="en"/>
              <a:t>Achieved</a:t>
            </a:r>
            <a:r>
              <a:rPr lang="en"/>
              <a:t> first class honours in Latin and French and (surprisingly) second class honours in mathematics</a:t>
            </a:r>
            <a:endParaRPr/>
          </a:p>
          <a:p>
            <a:pPr indent="0" lvl="0" marL="0">
              <a:spcBef>
                <a:spcPts val="1600"/>
              </a:spcBef>
              <a:spcAft>
                <a:spcPts val="0"/>
              </a:spcAft>
              <a:buNone/>
            </a:pPr>
            <a:r>
              <a:rPr lang="en"/>
              <a:t>1918 - Started teaching at Otago Boys High School</a:t>
            </a:r>
            <a:endParaRPr/>
          </a:p>
          <a:p>
            <a:pPr indent="0" lvl="0" marL="0">
              <a:spcBef>
                <a:spcPts val="1600"/>
              </a:spcBef>
              <a:spcAft>
                <a:spcPts val="0"/>
              </a:spcAft>
              <a:buNone/>
            </a:pPr>
            <a:r>
              <a:rPr lang="en"/>
              <a:t>1923 - Gained a post-grad scholarship which took him to Edinburgh University</a:t>
            </a:r>
            <a:endParaRPr/>
          </a:p>
          <a:p>
            <a:pPr indent="0" lvl="0" marL="0">
              <a:spcBef>
                <a:spcPts val="1600"/>
              </a:spcBef>
              <a:spcAft>
                <a:spcPts val="0"/>
              </a:spcAft>
              <a:buNone/>
            </a:pPr>
            <a:r>
              <a:rPr lang="en"/>
              <a:t>1923 - Studied for a </a:t>
            </a:r>
            <a:r>
              <a:rPr lang="en"/>
              <a:t>PhD under Sir E T Whittaker</a:t>
            </a:r>
            <a:endParaRPr/>
          </a:p>
          <a:p>
            <a:pPr indent="0" lvl="0" marL="0">
              <a:spcBef>
                <a:spcPts val="1600"/>
              </a:spcBef>
              <a:spcAft>
                <a:spcPts val="0"/>
              </a:spcAft>
              <a:buNone/>
            </a:pPr>
            <a:r>
              <a:rPr lang="en"/>
              <a:t>1924 - His PhD in smoothing data was </a:t>
            </a:r>
            <a:r>
              <a:rPr lang="en"/>
              <a:t>considered outstanding and was awarded a D.Sc</a:t>
            </a:r>
            <a:endParaRPr/>
          </a:p>
          <a:p>
            <a:pPr indent="0" lvl="0" marL="0">
              <a:spcBef>
                <a:spcPts val="1600"/>
              </a:spcBef>
              <a:spcAft>
                <a:spcPts val="1600"/>
              </a:spcAft>
              <a:buNone/>
            </a:pPr>
            <a:r>
              <a:rPr lang="en"/>
              <a:t>1925 - Appointed to Edinburgh University - His first role was Lecturer in Statistics and Mathematical Economics</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References</a:t>
            </a:r>
            <a:endParaRPr/>
          </a:p>
        </p:txBody>
      </p:sp>
      <p:sp>
        <p:nvSpPr>
          <p:cNvPr id="72" name="Shape 72"/>
          <p:cNvSpPr txBox="1"/>
          <p:nvPr/>
        </p:nvSpPr>
        <p:spPr>
          <a:xfrm>
            <a:off x="311700" y="1147250"/>
            <a:ext cx="8520600" cy="364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Archives New Zealand</a:t>
            </a:r>
            <a:endParaRPr sz="1000"/>
          </a:p>
          <a:p>
            <a:pPr indent="0" lvl="0" marL="0">
              <a:spcBef>
                <a:spcPts val="0"/>
              </a:spcBef>
              <a:spcAft>
                <a:spcPts val="0"/>
              </a:spcAft>
              <a:buNone/>
            </a:pPr>
            <a:r>
              <a:rPr lang="en" sz="1000" u="sng">
                <a:solidFill>
                  <a:schemeClr val="hlink"/>
                </a:solidFill>
                <a:hlinkClick r:id="rId3"/>
              </a:rPr>
              <a:t>https://www.archway.archives.govt.nz</a:t>
            </a:r>
            <a:endParaRPr sz="1000"/>
          </a:p>
          <a:p>
            <a:pPr indent="0" lvl="0" marL="0">
              <a:spcBef>
                <a:spcPts val="0"/>
              </a:spcBef>
              <a:spcAft>
                <a:spcPts val="0"/>
              </a:spcAft>
              <a:buNone/>
            </a:pPr>
            <a:r>
              <a:t/>
            </a:r>
            <a:endParaRPr sz="1000"/>
          </a:p>
          <a:p>
            <a:pPr indent="0" lvl="0" marL="0">
              <a:spcBef>
                <a:spcPts val="0"/>
              </a:spcBef>
              <a:spcAft>
                <a:spcPts val="0"/>
              </a:spcAft>
              <a:buNone/>
            </a:pPr>
            <a:r>
              <a:rPr lang="en" sz="1000"/>
              <a:t>NZEDGE Legends</a:t>
            </a:r>
            <a:endParaRPr sz="1000"/>
          </a:p>
          <a:p>
            <a:pPr indent="0" lvl="0" marL="0">
              <a:spcBef>
                <a:spcPts val="0"/>
              </a:spcBef>
              <a:spcAft>
                <a:spcPts val="0"/>
              </a:spcAft>
              <a:buNone/>
            </a:pPr>
            <a:r>
              <a:rPr lang="en" sz="1000" u="sng">
                <a:solidFill>
                  <a:schemeClr val="hlink"/>
                </a:solidFill>
                <a:hlinkClick r:id="rId4"/>
              </a:rPr>
              <a:t>http://www.nzedge.com/legends/alexander-aitken/</a:t>
            </a:r>
            <a:endParaRPr sz="1000"/>
          </a:p>
          <a:p>
            <a:pPr indent="0" lvl="0" marL="0">
              <a:spcBef>
                <a:spcPts val="0"/>
              </a:spcBef>
              <a:spcAft>
                <a:spcPts val="0"/>
              </a:spcAft>
              <a:buNone/>
            </a:pPr>
            <a:r>
              <a:t/>
            </a:r>
            <a:endParaRPr sz="1000"/>
          </a:p>
          <a:p>
            <a:pPr indent="0" lvl="0" marL="0">
              <a:spcBef>
                <a:spcPts val="0"/>
              </a:spcBef>
              <a:spcAft>
                <a:spcPts val="0"/>
              </a:spcAft>
              <a:buNone/>
            </a:pPr>
            <a:r>
              <a:rPr lang="en" sz="1000"/>
              <a:t>Person Search</a:t>
            </a:r>
            <a:endParaRPr sz="1000"/>
          </a:p>
          <a:p>
            <a:pPr indent="0" lvl="0" marL="0">
              <a:spcBef>
                <a:spcPts val="0"/>
              </a:spcBef>
              <a:spcAft>
                <a:spcPts val="0"/>
              </a:spcAft>
              <a:buNone/>
            </a:pPr>
            <a:r>
              <a:rPr lang="en" sz="1000" u="sng">
                <a:solidFill>
                  <a:schemeClr val="hlink"/>
                </a:solidFill>
                <a:hlinkClick r:id="rId5"/>
              </a:rPr>
              <a:t>http://www.aucklandmuseum.com/war-memorial/online-cenotaph/search?p=2&amp;w=World+War+I%2c+1914-1918&amp;n=McRae</a:t>
            </a:r>
            <a:endParaRPr sz="1000"/>
          </a:p>
          <a:p>
            <a:pPr indent="0" lvl="0" marL="0">
              <a:spcBef>
                <a:spcPts val="0"/>
              </a:spcBef>
              <a:spcAft>
                <a:spcPts val="0"/>
              </a:spcAft>
              <a:buNone/>
            </a:pPr>
            <a:r>
              <a:t/>
            </a:r>
            <a:endParaRPr sz="1000"/>
          </a:p>
          <a:p>
            <a:pPr indent="0" lvl="0" marL="0">
              <a:spcBef>
                <a:spcPts val="0"/>
              </a:spcBef>
              <a:spcAft>
                <a:spcPts val="0"/>
              </a:spcAft>
              <a:buNone/>
            </a:pPr>
            <a:r>
              <a:rPr lang="en" sz="1000"/>
              <a:t>A C Aitken | Godfrey Thompson Project</a:t>
            </a:r>
            <a:endParaRPr sz="1000"/>
          </a:p>
          <a:p>
            <a:pPr indent="0" lvl="0" marL="0">
              <a:spcBef>
                <a:spcPts val="0"/>
              </a:spcBef>
              <a:spcAft>
                <a:spcPts val="0"/>
              </a:spcAft>
              <a:buNone/>
            </a:pPr>
            <a:r>
              <a:rPr lang="en" sz="1000" u="sng">
                <a:solidFill>
                  <a:schemeClr val="hlink"/>
                </a:solidFill>
                <a:hlinkClick r:id="rId6"/>
              </a:rPr>
              <a:t>http://libraryblogs.is.ed.ac.uk/godfreythomsonproject/tag/a-c-aitken/</a:t>
            </a:r>
            <a:endParaRPr sz="1000"/>
          </a:p>
          <a:p>
            <a:pPr indent="0" lvl="0" marL="0">
              <a:spcBef>
                <a:spcPts val="0"/>
              </a:spcBef>
              <a:spcAft>
                <a:spcPts val="0"/>
              </a:spcAft>
              <a:buNone/>
            </a:pPr>
            <a:r>
              <a:t/>
            </a:r>
            <a:endParaRPr sz="1000"/>
          </a:p>
          <a:p>
            <a:pPr indent="0" lvl="0" marL="0">
              <a:spcBef>
                <a:spcPts val="0"/>
              </a:spcBef>
              <a:spcAft>
                <a:spcPts val="0"/>
              </a:spcAft>
              <a:buNone/>
            </a:pPr>
            <a:r>
              <a:rPr lang="en" sz="1000"/>
              <a:t>Papers Past</a:t>
            </a:r>
            <a:endParaRPr sz="1000"/>
          </a:p>
          <a:p>
            <a:pPr indent="0" lvl="0" marL="0">
              <a:spcBef>
                <a:spcPts val="0"/>
              </a:spcBef>
              <a:spcAft>
                <a:spcPts val="0"/>
              </a:spcAft>
              <a:buNone/>
            </a:pPr>
            <a:r>
              <a:rPr lang="en" sz="1000" u="sng">
                <a:solidFill>
                  <a:schemeClr val="hlink"/>
                </a:solidFill>
                <a:hlinkClick r:id="rId7"/>
              </a:rPr>
              <a:t>https://paperspast.natlib.govt.nz</a:t>
            </a:r>
            <a:endParaRPr sz="1000"/>
          </a:p>
          <a:p>
            <a:pPr indent="0" lvl="0" marL="0">
              <a:spcBef>
                <a:spcPts val="0"/>
              </a:spcBef>
              <a:spcAft>
                <a:spcPts val="0"/>
              </a:spcAft>
              <a:buNone/>
            </a:pPr>
            <a:r>
              <a:t/>
            </a:r>
            <a:endParaRPr sz="1000"/>
          </a:p>
          <a:p>
            <a:pPr indent="0" lvl="0" marL="0">
              <a:spcBef>
                <a:spcPts val="0"/>
              </a:spcBef>
              <a:spcAft>
                <a:spcPts val="0"/>
              </a:spcAft>
              <a:buNone/>
            </a:pPr>
            <a:r>
              <a:rPr lang="en" sz="1000"/>
              <a:t>Kiwi Battlefields</a:t>
            </a:r>
            <a:endParaRPr sz="1000"/>
          </a:p>
          <a:p>
            <a:pPr indent="0" lvl="0" marL="0">
              <a:spcBef>
                <a:spcPts val="0"/>
              </a:spcBef>
              <a:spcAft>
                <a:spcPts val="0"/>
              </a:spcAft>
              <a:buNone/>
            </a:pPr>
            <a:r>
              <a:rPr lang="en" sz="1000" u="sng">
                <a:solidFill>
                  <a:schemeClr val="hlink"/>
                </a:solidFill>
                <a:hlinkClick r:id="rId8"/>
              </a:rPr>
              <a:t>https://books.google.co.nz/books?id=9CUZ5vYWkqsC&amp;pg=PA52&amp;lpg=PA52&amp;dq=alexander+aitken+the+first+noel&amp;source=bl&amp;ots=Gk7459arH8&amp;sig=OhIf-KDqtkdd0jhxq968AW-byoQ&amp;hl=en&amp;sa=X&amp;ved=2ahUKEwiwx4mm0qnaAhUJXbwKHZvfC4QQ6AEwDXoECAQQAQ#v=onepage&amp;q=alexander%20aitken%20the%20first%20noel&amp;f=false</a:t>
            </a:r>
            <a:endParaRPr sz="1000"/>
          </a:p>
          <a:p>
            <a:pPr indent="0" lvl="0" marL="0">
              <a:spcBef>
                <a:spcPts val="0"/>
              </a:spcBef>
              <a:spcAft>
                <a:spcPts val="0"/>
              </a:spcAft>
              <a:buNone/>
            </a:pPr>
            <a:r>
              <a:t/>
            </a:r>
            <a:endParaRPr sz="1000"/>
          </a:p>
          <a:p>
            <a:pPr indent="0" lvl="0" marL="0">
              <a:spcBef>
                <a:spcPts val="0"/>
              </a:spcBef>
              <a:spcAft>
                <a:spcPts val="0"/>
              </a:spcAft>
              <a:buNone/>
            </a:pPr>
            <a:r>
              <a:rPr lang="en" sz="1000"/>
              <a:t>Alexander Aitken</a:t>
            </a:r>
            <a:endParaRPr sz="1000"/>
          </a:p>
          <a:p>
            <a:pPr indent="0" lvl="0" marL="0">
              <a:spcBef>
                <a:spcPts val="0"/>
              </a:spcBef>
              <a:spcAft>
                <a:spcPts val="0"/>
              </a:spcAft>
              <a:buNone/>
            </a:pPr>
            <a:r>
              <a:rPr lang="en" sz="1000" u="sng">
                <a:solidFill>
                  <a:schemeClr val="hlink"/>
                </a:solidFill>
                <a:hlinkClick r:id="rId9"/>
              </a:rPr>
              <a:t>https://www.walkingwithananzac.co.nz/alexander-craig-aitken/</a:t>
            </a:r>
            <a:endParaRPr sz="1000"/>
          </a:p>
          <a:p>
            <a:pPr indent="0" lvl="0" marL="0">
              <a:spcBef>
                <a:spcPts val="0"/>
              </a:spcBef>
              <a:spcAft>
                <a:spcPts val="0"/>
              </a:spcAft>
              <a:buNone/>
            </a:pPr>
            <a:r>
              <a:t/>
            </a:r>
            <a:endParaRPr sz="1000"/>
          </a:p>
          <a:p>
            <a:pPr indent="0" lvl="0" marL="0">
              <a:spcBef>
                <a:spcPts val="0"/>
              </a:spcBef>
              <a:spcAft>
                <a:spcPts val="0"/>
              </a:spcAft>
              <a:buNone/>
            </a:pPr>
            <a:r>
              <a:t/>
            </a:r>
            <a:endParaRPr sz="1000"/>
          </a:p>
          <a:p>
            <a:pPr indent="0" lvl="0" marL="0">
              <a:spcBef>
                <a:spcPts val="0"/>
              </a:spcBef>
              <a:spcAft>
                <a:spcPts val="0"/>
              </a:spcAft>
              <a:buNone/>
            </a:pPr>
            <a:r>
              <a:t/>
            </a:r>
            <a:endParaRPr sz="1000"/>
          </a:p>
          <a:p>
            <a:pPr indent="0" lvl="0" marL="0">
              <a:spcBef>
                <a:spcPts val="0"/>
              </a:spcBef>
              <a:spcAft>
                <a:spcPts val="0"/>
              </a:spcAft>
              <a:buNone/>
            </a:pPr>
            <a:r>
              <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idx="1" type="body"/>
          </p:nvPr>
        </p:nvSpPr>
        <p:spPr>
          <a:xfrm>
            <a:off x="311700" y="421100"/>
            <a:ext cx="8520600" cy="415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1932 - Co-authored ‘The theory of Canonical Matrices’</a:t>
            </a:r>
            <a:endParaRPr/>
          </a:p>
          <a:p>
            <a:pPr indent="0" lvl="0" marL="0">
              <a:spcBef>
                <a:spcPts val="1600"/>
              </a:spcBef>
              <a:spcAft>
                <a:spcPts val="0"/>
              </a:spcAft>
              <a:buNone/>
            </a:pPr>
            <a:r>
              <a:rPr lang="en"/>
              <a:t>1936 - Became a Reader of Statistics</a:t>
            </a:r>
            <a:endParaRPr/>
          </a:p>
          <a:p>
            <a:pPr indent="0" lvl="0" marL="0">
              <a:spcBef>
                <a:spcPts val="1600"/>
              </a:spcBef>
              <a:spcAft>
                <a:spcPts val="0"/>
              </a:spcAft>
              <a:buNone/>
            </a:pPr>
            <a:r>
              <a:rPr lang="en"/>
              <a:t>1936 - Elected to the Fellowship of the Royal Society</a:t>
            </a:r>
            <a:endParaRPr/>
          </a:p>
          <a:p>
            <a:pPr indent="0" lvl="0" marL="0">
              <a:spcBef>
                <a:spcPts val="1600"/>
              </a:spcBef>
              <a:spcAft>
                <a:spcPts val="0"/>
              </a:spcAft>
              <a:buNone/>
            </a:pPr>
            <a:r>
              <a:rPr lang="en"/>
              <a:t>1939 - Wrote ‘Determinants and Matrices’ and ‘</a:t>
            </a:r>
            <a:r>
              <a:rPr lang="en"/>
              <a:t>Statistical</a:t>
            </a:r>
            <a:r>
              <a:rPr lang="en"/>
              <a:t> Mathematics’ </a:t>
            </a:r>
            <a:endParaRPr/>
          </a:p>
          <a:p>
            <a:pPr indent="0" lvl="0" marL="0">
              <a:spcBef>
                <a:spcPts val="1600"/>
              </a:spcBef>
              <a:spcAft>
                <a:spcPts val="0"/>
              </a:spcAft>
              <a:buNone/>
            </a:pPr>
            <a:r>
              <a:rPr lang="en"/>
              <a:t>1946 - Became Chair of Mathematics at Edinburgh University</a:t>
            </a:r>
            <a:endParaRPr/>
          </a:p>
          <a:p>
            <a:pPr indent="0" lvl="0" marL="0">
              <a:spcBef>
                <a:spcPts val="1600"/>
              </a:spcBef>
              <a:spcAft>
                <a:spcPts val="0"/>
              </a:spcAft>
              <a:buNone/>
            </a:pPr>
            <a:r>
              <a:rPr lang="en"/>
              <a:t>1953 - Won the Royal Society of Edinburgh‘s </a:t>
            </a:r>
            <a:r>
              <a:rPr lang="en"/>
              <a:t>renowned Gunning Victoria Jubilee Prize</a:t>
            </a:r>
            <a:endParaRPr/>
          </a:p>
          <a:p>
            <a:pPr indent="0" lvl="0" marL="0">
              <a:spcBef>
                <a:spcPts val="1600"/>
              </a:spcBef>
              <a:spcAft>
                <a:spcPts val="1600"/>
              </a:spcAft>
              <a:buNone/>
            </a:pPr>
            <a:r>
              <a:rPr lang="en"/>
              <a:t>1967 - Died in Edinburgh, Scotland</a:t>
            </a: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What has the violin inspired</a:t>
            </a:r>
            <a:endParaRPr/>
          </a:p>
        </p:txBody>
      </p:sp>
      <p:pic>
        <p:nvPicPr>
          <p:cNvPr id="201" name="Shape 201"/>
          <p:cNvPicPr preferRelativeResize="0"/>
          <p:nvPr/>
        </p:nvPicPr>
        <p:blipFill>
          <a:blip r:embed="rId3">
            <a:alphaModFix/>
          </a:blip>
          <a:stretch>
            <a:fillRect/>
          </a:stretch>
        </p:blipFill>
        <p:spPr>
          <a:xfrm>
            <a:off x="5963619" y="1312488"/>
            <a:ext cx="3045350" cy="2518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idx="1" type="body"/>
          </p:nvPr>
        </p:nvSpPr>
        <p:spPr>
          <a:xfrm>
            <a:off x="311700" y="442975"/>
            <a:ext cx="7875300" cy="1066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Anzac Violin</a:t>
            </a:r>
            <a:endParaRPr/>
          </a:p>
          <a:p>
            <a:pPr indent="0" lvl="0" marL="0">
              <a:spcBef>
                <a:spcPts val="1600"/>
              </a:spcBef>
              <a:spcAft>
                <a:spcPts val="1600"/>
              </a:spcAft>
              <a:buNone/>
            </a:pPr>
            <a:r>
              <a:rPr lang="en"/>
              <a:t>This book is a picture book about Alexander Aitken and his violin</a:t>
            </a:r>
            <a:endParaRPr/>
          </a:p>
        </p:txBody>
      </p:sp>
      <p:pic>
        <p:nvPicPr>
          <p:cNvPr id="207" name="Shape 207"/>
          <p:cNvPicPr preferRelativeResize="0"/>
          <p:nvPr/>
        </p:nvPicPr>
        <p:blipFill>
          <a:blip r:embed="rId3">
            <a:alphaModFix/>
          </a:blip>
          <a:stretch>
            <a:fillRect/>
          </a:stretch>
        </p:blipFill>
        <p:spPr>
          <a:xfrm>
            <a:off x="404671" y="1509488"/>
            <a:ext cx="4019550" cy="3324225"/>
          </a:xfrm>
          <a:prstGeom prst="rect">
            <a:avLst/>
          </a:prstGeom>
          <a:noFill/>
          <a:ln>
            <a:noFill/>
          </a:ln>
        </p:spPr>
      </p:pic>
      <p:pic>
        <p:nvPicPr>
          <p:cNvPr id="208" name="Shape 208"/>
          <p:cNvPicPr preferRelativeResize="0"/>
          <p:nvPr/>
        </p:nvPicPr>
        <p:blipFill>
          <a:blip r:embed="rId4">
            <a:alphaModFix/>
          </a:blip>
          <a:stretch>
            <a:fillRect/>
          </a:stretch>
        </p:blipFill>
        <p:spPr>
          <a:xfrm>
            <a:off x="4549277" y="1590450"/>
            <a:ext cx="4219575" cy="3162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idx="1" type="body"/>
          </p:nvPr>
        </p:nvSpPr>
        <p:spPr>
          <a:xfrm>
            <a:off x="311700" y="399225"/>
            <a:ext cx="8602500" cy="2723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Dunedin Orchestra</a:t>
            </a:r>
            <a:endParaRPr/>
          </a:p>
          <a:p>
            <a:pPr indent="0" lvl="0" marL="0">
              <a:spcBef>
                <a:spcPts val="1600"/>
              </a:spcBef>
              <a:spcAft>
                <a:spcPts val="1600"/>
              </a:spcAft>
              <a:buNone/>
            </a:pPr>
            <a:r>
              <a:rPr lang="en"/>
              <a:t>The Dunedin orchestra performed an oratorio titled Gallipoli to the Somme in 2016. The title of the piece is the same as the title of Alexander‘s book and is based on records from Alexander and other New Zealanders who served in the war.</a:t>
            </a:r>
            <a:endParaRPr/>
          </a:p>
        </p:txBody>
      </p:sp>
      <p:pic>
        <p:nvPicPr>
          <p:cNvPr id="214" name="Shape 214"/>
          <p:cNvPicPr preferRelativeResize="0"/>
          <p:nvPr/>
        </p:nvPicPr>
        <p:blipFill>
          <a:blip r:embed="rId3">
            <a:alphaModFix/>
          </a:blip>
          <a:stretch>
            <a:fillRect/>
          </a:stretch>
        </p:blipFill>
        <p:spPr>
          <a:xfrm>
            <a:off x="1930128" y="2269401"/>
            <a:ext cx="5283750" cy="2603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Ernest Duncan McRae</a:t>
            </a:r>
            <a:endParaRPr/>
          </a:p>
        </p:txBody>
      </p:sp>
      <p:sp>
        <p:nvSpPr>
          <p:cNvPr id="220" name="Shape 220"/>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My Great-Grandfather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idx="1" type="body"/>
          </p:nvPr>
        </p:nvSpPr>
        <p:spPr>
          <a:xfrm>
            <a:off x="278973" y="1472100"/>
            <a:ext cx="4388100" cy="2199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Born on the 27th of June, 1889</a:t>
            </a:r>
            <a:endParaRPr/>
          </a:p>
          <a:p>
            <a:pPr indent="-342900" lvl="0" marL="457200" rtl="0">
              <a:spcBef>
                <a:spcPts val="0"/>
              </a:spcBef>
              <a:spcAft>
                <a:spcPts val="0"/>
              </a:spcAft>
              <a:buSzPts val="1800"/>
              <a:buChar char="-"/>
            </a:pPr>
            <a:r>
              <a:rPr lang="en"/>
              <a:t>Ernest served in the Otago Mounted Rifles in WW1</a:t>
            </a:r>
            <a:endParaRPr/>
          </a:p>
          <a:p>
            <a:pPr indent="-342900" lvl="0" marL="457200" rtl="0">
              <a:spcBef>
                <a:spcPts val="0"/>
              </a:spcBef>
              <a:spcAft>
                <a:spcPts val="0"/>
              </a:spcAft>
              <a:buSzPts val="1800"/>
              <a:buChar char="-"/>
            </a:pPr>
            <a:r>
              <a:rPr lang="en"/>
              <a:t>In WW2 he was in charge of the Timaru home guard</a:t>
            </a:r>
            <a:endParaRPr/>
          </a:p>
          <a:p>
            <a:pPr indent="-342900" lvl="0" marL="457200">
              <a:spcBef>
                <a:spcPts val="0"/>
              </a:spcBef>
              <a:spcAft>
                <a:spcPts val="0"/>
              </a:spcAft>
              <a:buSzPts val="1800"/>
              <a:buChar char="-"/>
            </a:pPr>
            <a:r>
              <a:rPr lang="en"/>
              <a:t>His last rank was major</a:t>
            </a:r>
            <a:endParaRPr/>
          </a:p>
        </p:txBody>
      </p:sp>
      <p:pic>
        <p:nvPicPr>
          <p:cNvPr id="226" name="Shape 226"/>
          <p:cNvPicPr preferRelativeResize="0"/>
          <p:nvPr/>
        </p:nvPicPr>
        <p:blipFill>
          <a:blip r:embed="rId3">
            <a:alphaModFix/>
          </a:blip>
          <a:stretch>
            <a:fillRect/>
          </a:stretch>
        </p:blipFill>
        <p:spPr>
          <a:xfrm>
            <a:off x="4467272" y="1060000"/>
            <a:ext cx="4572000" cy="2924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About Him</a:t>
            </a:r>
            <a:endParaRPr/>
          </a:p>
        </p:txBody>
      </p:sp>
      <p:pic>
        <p:nvPicPr>
          <p:cNvPr id="78" name="Shape 78"/>
          <p:cNvPicPr preferRelativeResize="0"/>
          <p:nvPr/>
        </p:nvPicPr>
        <p:blipFill>
          <a:blip r:embed="rId3">
            <a:alphaModFix/>
          </a:blip>
          <a:stretch>
            <a:fillRect/>
          </a:stretch>
        </p:blipFill>
        <p:spPr>
          <a:xfrm>
            <a:off x="4618277" y="428048"/>
            <a:ext cx="3120225" cy="428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idx="1" type="body"/>
          </p:nvPr>
        </p:nvSpPr>
        <p:spPr>
          <a:xfrm>
            <a:off x="311700" y="344550"/>
            <a:ext cx="4183800" cy="4446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He was born on April 1st, 1895.</a:t>
            </a:r>
            <a:endParaRPr/>
          </a:p>
          <a:p>
            <a:pPr indent="-342900" lvl="0" marL="457200" rtl="0">
              <a:spcBef>
                <a:spcPts val="0"/>
              </a:spcBef>
              <a:spcAft>
                <a:spcPts val="0"/>
              </a:spcAft>
              <a:buSzPts val="1800"/>
              <a:buChar char="-"/>
            </a:pPr>
            <a:r>
              <a:rPr lang="en"/>
              <a:t>Attended Otago Boys High school and was part of their </a:t>
            </a:r>
            <a:r>
              <a:rPr lang="en"/>
              <a:t>cadets programme for 4 years</a:t>
            </a:r>
            <a:endParaRPr/>
          </a:p>
          <a:p>
            <a:pPr indent="-342900" lvl="0" marL="457200" rtl="0">
              <a:spcBef>
                <a:spcPts val="0"/>
              </a:spcBef>
              <a:spcAft>
                <a:spcPts val="0"/>
              </a:spcAft>
              <a:buSzPts val="1800"/>
              <a:buChar char="-"/>
            </a:pPr>
            <a:r>
              <a:rPr lang="en"/>
              <a:t>Enlisted for the army in 1915 and joined the Otago Infantry Battalion</a:t>
            </a:r>
            <a:endParaRPr/>
          </a:p>
          <a:p>
            <a:pPr indent="-342900" lvl="0" marL="457200" rtl="0">
              <a:spcBef>
                <a:spcPts val="0"/>
              </a:spcBef>
              <a:spcAft>
                <a:spcPts val="0"/>
              </a:spcAft>
              <a:buSzPts val="1800"/>
              <a:buChar char="-"/>
            </a:pPr>
            <a:r>
              <a:rPr lang="en"/>
              <a:t>Service no. - 8/2524</a:t>
            </a:r>
            <a:endParaRPr/>
          </a:p>
          <a:p>
            <a:pPr indent="-342900" lvl="0" marL="457200" rtl="0">
              <a:spcBef>
                <a:spcPts val="0"/>
              </a:spcBef>
              <a:spcAft>
                <a:spcPts val="0"/>
              </a:spcAft>
              <a:buSzPts val="1800"/>
              <a:buChar char="-"/>
            </a:pPr>
            <a:r>
              <a:rPr lang="en"/>
              <a:t>Trained at Trentham military camp (just outside of Wellington) for 4 months before being shipped to Egypt on the troopships S.S. Willochra and Tofua</a:t>
            </a:r>
            <a:endParaRPr/>
          </a:p>
        </p:txBody>
      </p:sp>
      <p:pic>
        <p:nvPicPr>
          <p:cNvPr id="84" name="Shape 84"/>
          <p:cNvPicPr preferRelativeResize="0"/>
          <p:nvPr/>
        </p:nvPicPr>
        <p:blipFill>
          <a:blip r:embed="rId3">
            <a:alphaModFix/>
          </a:blip>
          <a:stretch>
            <a:fillRect/>
          </a:stretch>
        </p:blipFill>
        <p:spPr>
          <a:xfrm>
            <a:off x="4872124" y="344541"/>
            <a:ext cx="3960150" cy="2453100"/>
          </a:xfrm>
          <a:prstGeom prst="rect">
            <a:avLst/>
          </a:prstGeom>
          <a:noFill/>
          <a:ln>
            <a:noFill/>
          </a:ln>
        </p:spPr>
      </p:pic>
      <p:pic>
        <p:nvPicPr>
          <p:cNvPr id="85" name="Shape 85"/>
          <p:cNvPicPr preferRelativeResize="0"/>
          <p:nvPr/>
        </p:nvPicPr>
        <p:blipFill>
          <a:blip r:embed="rId4">
            <a:alphaModFix/>
          </a:blip>
          <a:stretch>
            <a:fillRect/>
          </a:stretch>
        </p:blipFill>
        <p:spPr>
          <a:xfrm>
            <a:off x="4872125" y="2873476"/>
            <a:ext cx="2860003" cy="2041059"/>
          </a:xfrm>
          <a:prstGeom prst="rect">
            <a:avLst/>
          </a:prstGeom>
          <a:noFill/>
          <a:ln>
            <a:noFill/>
          </a:ln>
        </p:spPr>
      </p:pic>
      <p:sp>
        <p:nvSpPr>
          <p:cNvPr id="86" name="Shape 86"/>
          <p:cNvSpPr txBox="1"/>
          <p:nvPr/>
        </p:nvSpPr>
        <p:spPr>
          <a:xfrm>
            <a:off x="8029500" y="2797650"/>
            <a:ext cx="1114500" cy="853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The Trentham Military Camp</a:t>
            </a:r>
            <a:endParaRPr/>
          </a:p>
        </p:txBody>
      </p:sp>
      <p:cxnSp>
        <p:nvCxnSpPr>
          <p:cNvPr id="87" name="Shape 87"/>
          <p:cNvCxnSpPr/>
          <p:nvPr/>
        </p:nvCxnSpPr>
        <p:spPr>
          <a:xfrm>
            <a:off x="8125261" y="2873486"/>
            <a:ext cx="12600" cy="927300"/>
          </a:xfrm>
          <a:prstGeom prst="straightConnector1">
            <a:avLst/>
          </a:prstGeom>
          <a:noFill/>
          <a:ln cap="flat" cmpd="sng" w="9525">
            <a:solidFill>
              <a:schemeClr val="dk2"/>
            </a:solidFill>
            <a:prstDash val="solid"/>
            <a:round/>
            <a:headEnd len="med" w="med" type="stealth"/>
            <a:tailEnd len="med" w="med" type="none"/>
          </a:ln>
        </p:spPr>
      </p:cxnSp>
      <p:sp>
        <p:nvSpPr>
          <p:cNvPr id="88" name="Shape 88"/>
          <p:cNvSpPr txBox="1"/>
          <p:nvPr/>
        </p:nvSpPr>
        <p:spPr>
          <a:xfrm>
            <a:off x="7907118" y="4143058"/>
            <a:ext cx="1114500" cy="853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The S.S. Willochra</a:t>
            </a:r>
            <a:endParaRPr/>
          </a:p>
        </p:txBody>
      </p:sp>
      <p:cxnSp>
        <p:nvCxnSpPr>
          <p:cNvPr id="89" name="Shape 89"/>
          <p:cNvCxnSpPr/>
          <p:nvPr/>
        </p:nvCxnSpPr>
        <p:spPr>
          <a:xfrm>
            <a:off x="7864277" y="4107143"/>
            <a:ext cx="1176000" cy="32700"/>
          </a:xfrm>
          <a:prstGeom prst="straightConnector1">
            <a:avLst/>
          </a:prstGeom>
          <a:noFill/>
          <a:ln cap="flat" cmpd="sng" w="9525">
            <a:solidFill>
              <a:schemeClr val="dk2"/>
            </a:solidFill>
            <a:prstDash val="solid"/>
            <a:round/>
            <a:headEnd len="med" w="med" type="stealth"/>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 type="body"/>
          </p:nvPr>
        </p:nvSpPr>
        <p:spPr>
          <a:xfrm>
            <a:off x="229654" y="457950"/>
            <a:ext cx="4233000" cy="42276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Served in Gallipoli, France and Egypt</a:t>
            </a:r>
            <a:endParaRPr/>
          </a:p>
          <a:p>
            <a:pPr indent="-342900" lvl="0" marL="457200" rtl="0">
              <a:spcBef>
                <a:spcPts val="0"/>
              </a:spcBef>
              <a:spcAft>
                <a:spcPts val="0"/>
              </a:spcAft>
              <a:buSzPts val="1800"/>
              <a:buChar char="-"/>
            </a:pPr>
            <a:r>
              <a:rPr lang="en"/>
              <a:t>Received</a:t>
            </a:r>
            <a:r>
              <a:rPr lang="en"/>
              <a:t> the Gallipoli Medallion</a:t>
            </a:r>
            <a:endParaRPr/>
          </a:p>
          <a:p>
            <a:pPr indent="-342900" lvl="0" marL="457200" rtl="0">
              <a:spcBef>
                <a:spcPts val="0"/>
              </a:spcBef>
              <a:spcAft>
                <a:spcPts val="0"/>
              </a:spcAft>
              <a:buSzPts val="1800"/>
              <a:buChar char="-"/>
            </a:pPr>
            <a:r>
              <a:rPr lang="en"/>
              <a:t>Was injured in Somme on the 27th September, 1916 and discharged</a:t>
            </a:r>
            <a:endParaRPr/>
          </a:p>
          <a:p>
            <a:pPr indent="-342900" lvl="0" marL="457200" rtl="0">
              <a:spcBef>
                <a:spcPts val="0"/>
              </a:spcBef>
              <a:spcAft>
                <a:spcPts val="0"/>
              </a:spcAft>
              <a:buSzPts val="1800"/>
              <a:buChar char="-"/>
            </a:pPr>
            <a:r>
              <a:rPr lang="en"/>
              <a:t>His last rank was </a:t>
            </a:r>
            <a:r>
              <a:rPr lang="en"/>
              <a:t>Lieutenant</a:t>
            </a:r>
            <a:endParaRPr/>
          </a:p>
          <a:p>
            <a:pPr indent="-342900" lvl="0" marL="457200" rtl="0">
              <a:spcBef>
                <a:spcPts val="0"/>
              </a:spcBef>
              <a:spcAft>
                <a:spcPts val="0"/>
              </a:spcAft>
              <a:buSzPts val="1800"/>
              <a:buChar char="-"/>
            </a:pPr>
            <a:r>
              <a:rPr lang="en"/>
              <a:t>After the war he returned to his job teach at a secondary school</a:t>
            </a:r>
            <a:endParaRPr/>
          </a:p>
          <a:p>
            <a:pPr indent="-342900" lvl="0" marL="457200" rtl="0">
              <a:spcBef>
                <a:spcPts val="0"/>
              </a:spcBef>
              <a:spcAft>
                <a:spcPts val="0"/>
              </a:spcAft>
              <a:buSzPts val="1800"/>
              <a:buChar char="-"/>
            </a:pPr>
            <a:r>
              <a:rPr lang="en"/>
              <a:t>Later he moved to </a:t>
            </a:r>
            <a:r>
              <a:rPr lang="en"/>
              <a:t>Edinburgh</a:t>
            </a:r>
            <a:r>
              <a:rPr lang="en"/>
              <a:t> to be a math professor at E</a:t>
            </a:r>
            <a:r>
              <a:rPr lang="en"/>
              <a:t>dinburgh</a:t>
            </a:r>
            <a:r>
              <a:rPr lang="en"/>
              <a:t> University</a:t>
            </a:r>
            <a:endParaRPr/>
          </a:p>
          <a:p>
            <a:pPr indent="-342900" lvl="0" marL="457200" rtl="0">
              <a:spcBef>
                <a:spcPts val="0"/>
              </a:spcBef>
              <a:spcAft>
                <a:spcPts val="0"/>
              </a:spcAft>
              <a:buSzPts val="1800"/>
              <a:buChar char="-"/>
            </a:pPr>
            <a:r>
              <a:rPr lang="en"/>
              <a:t>Died in Edinburgh in 1967</a:t>
            </a:r>
            <a:endParaRPr/>
          </a:p>
        </p:txBody>
      </p:sp>
      <p:pic>
        <p:nvPicPr>
          <p:cNvPr id="95" name="Shape 95"/>
          <p:cNvPicPr preferRelativeResize="0"/>
          <p:nvPr/>
        </p:nvPicPr>
        <p:blipFill>
          <a:blip r:embed="rId3">
            <a:alphaModFix/>
          </a:blip>
          <a:stretch>
            <a:fillRect/>
          </a:stretch>
        </p:blipFill>
        <p:spPr>
          <a:xfrm>
            <a:off x="5036154" y="223621"/>
            <a:ext cx="3216425" cy="4554900"/>
          </a:xfrm>
          <a:prstGeom prst="rect">
            <a:avLst/>
          </a:prstGeom>
          <a:noFill/>
          <a:ln>
            <a:noFill/>
          </a:ln>
        </p:spPr>
      </p:pic>
      <p:sp>
        <p:nvSpPr>
          <p:cNvPr id="96" name="Shape 96"/>
          <p:cNvSpPr txBox="1"/>
          <p:nvPr/>
        </p:nvSpPr>
        <p:spPr>
          <a:xfrm>
            <a:off x="7618188" y="3832050"/>
            <a:ext cx="1312500" cy="853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The Gallipoli Medallion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His Book</a:t>
            </a:r>
            <a:endParaRPr/>
          </a:p>
        </p:txBody>
      </p:sp>
      <p:sp>
        <p:nvSpPr>
          <p:cNvPr id="102" name="Shape 102"/>
          <p:cNvSpPr txBox="1"/>
          <p:nvPr>
            <p:ph idx="1" type="body"/>
          </p:nvPr>
        </p:nvSpPr>
        <p:spPr>
          <a:xfrm>
            <a:off x="311700" y="1225225"/>
            <a:ext cx="3795300" cy="33540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Just before he died he wrote a book detailing his story of the war</a:t>
            </a:r>
            <a:endParaRPr/>
          </a:p>
          <a:p>
            <a:pPr indent="-342900" lvl="0" marL="457200" rtl="0">
              <a:spcBef>
                <a:spcPts val="0"/>
              </a:spcBef>
              <a:spcAft>
                <a:spcPts val="0"/>
              </a:spcAft>
              <a:buSzPts val="1800"/>
              <a:buChar char="-"/>
            </a:pPr>
            <a:r>
              <a:rPr lang="en"/>
              <a:t>It is often thought to be one of the best depictions of conditions in Gallipoli and France</a:t>
            </a:r>
            <a:endParaRPr/>
          </a:p>
          <a:p>
            <a:pPr indent="-342900" lvl="0" marL="457200" rtl="0">
              <a:spcBef>
                <a:spcPts val="0"/>
              </a:spcBef>
              <a:spcAft>
                <a:spcPts val="0"/>
              </a:spcAft>
              <a:buSzPts val="1800"/>
              <a:buChar char="-"/>
            </a:pPr>
            <a:r>
              <a:rPr lang="en"/>
              <a:t>The book got Alexander elected as a Fellow of the Royal Society of Literature</a:t>
            </a:r>
            <a:endParaRPr/>
          </a:p>
        </p:txBody>
      </p:sp>
      <p:pic>
        <p:nvPicPr>
          <p:cNvPr id="103" name="Shape 103"/>
          <p:cNvPicPr preferRelativeResize="0"/>
          <p:nvPr/>
        </p:nvPicPr>
        <p:blipFill>
          <a:blip r:embed="rId3">
            <a:alphaModFix/>
          </a:blip>
          <a:stretch>
            <a:fillRect/>
          </a:stretch>
        </p:blipFill>
        <p:spPr>
          <a:xfrm>
            <a:off x="4664098" y="172225"/>
            <a:ext cx="3167375" cy="4799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Mathematical Genius</a:t>
            </a:r>
            <a:endParaRPr/>
          </a:p>
        </p:txBody>
      </p:sp>
      <p:pic>
        <p:nvPicPr>
          <p:cNvPr id="109" name="Shape 109"/>
          <p:cNvPicPr preferRelativeResize="0"/>
          <p:nvPr/>
        </p:nvPicPr>
        <p:blipFill>
          <a:blip r:embed="rId3">
            <a:alphaModFix/>
          </a:blip>
          <a:stretch>
            <a:fillRect/>
          </a:stretch>
        </p:blipFill>
        <p:spPr>
          <a:xfrm>
            <a:off x="4990167" y="767420"/>
            <a:ext cx="3727275" cy="3608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idx="1" type="body"/>
          </p:nvPr>
        </p:nvSpPr>
        <p:spPr>
          <a:xfrm>
            <a:off x="311700" y="459400"/>
            <a:ext cx="4539300" cy="411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Alexander Aitken was known as the ‘Human Lightning Calculator’</a:t>
            </a:r>
            <a:endParaRPr/>
          </a:p>
          <a:p>
            <a:pPr indent="-342900" lvl="0" marL="457200" rtl="0">
              <a:spcBef>
                <a:spcPts val="0"/>
              </a:spcBef>
              <a:spcAft>
                <a:spcPts val="0"/>
              </a:spcAft>
              <a:buSzPts val="1800"/>
              <a:buChar char="-"/>
            </a:pPr>
            <a:r>
              <a:rPr lang="en"/>
              <a:t>He was known to have an incredible, even photographic memory</a:t>
            </a:r>
            <a:endParaRPr/>
          </a:p>
          <a:p>
            <a:pPr indent="-342900" lvl="0" marL="457200" rtl="0">
              <a:spcBef>
                <a:spcPts val="0"/>
              </a:spcBef>
              <a:spcAft>
                <a:spcPts val="0"/>
              </a:spcAft>
              <a:buSzPts val="1800"/>
              <a:buChar char="-"/>
            </a:pPr>
            <a:r>
              <a:rPr lang="en"/>
              <a:t>During the war he knew the name of every man in his company as well as their </a:t>
            </a:r>
            <a:r>
              <a:rPr lang="en"/>
              <a:t>corresponding rifle number</a:t>
            </a:r>
            <a:endParaRPr/>
          </a:p>
          <a:p>
            <a:pPr indent="-342900" lvl="0" marL="457200" rtl="0">
              <a:spcBef>
                <a:spcPts val="0"/>
              </a:spcBef>
              <a:spcAft>
                <a:spcPts val="0"/>
              </a:spcAft>
              <a:buSzPts val="1800"/>
              <a:buChar char="-"/>
            </a:pPr>
            <a:r>
              <a:rPr lang="en"/>
              <a:t>In 1937 he was elected to the Fellowship of the Royal Society which is one of the greatest scientific and mathematical awards in the world</a:t>
            </a:r>
            <a:endParaRPr/>
          </a:p>
        </p:txBody>
      </p:sp>
      <p:pic>
        <p:nvPicPr>
          <p:cNvPr id="115" name="Shape 115"/>
          <p:cNvPicPr preferRelativeResize="0"/>
          <p:nvPr/>
        </p:nvPicPr>
        <p:blipFill>
          <a:blip r:embed="rId3">
            <a:alphaModFix/>
          </a:blip>
          <a:stretch>
            <a:fillRect/>
          </a:stretch>
        </p:blipFill>
        <p:spPr>
          <a:xfrm>
            <a:off x="5517477" y="100000"/>
            <a:ext cx="1350428" cy="4838700"/>
          </a:xfrm>
          <a:prstGeom prst="rect">
            <a:avLst/>
          </a:prstGeom>
          <a:noFill/>
          <a:ln>
            <a:noFill/>
          </a:ln>
        </p:spPr>
      </p:pic>
      <p:pic>
        <p:nvPicPr>
          <p:cNvPr id="116" name="Shape 116"/>
          <p:cNvPicPr preferRelativeResize="0"/>
          <p:nvPr/>
        </p:nvPicPr>
        <p:blipFill>
          <a:blip r:embed="rId4">
            <a:alphaModFix/>
          </a:blip>
          <a:stretch>
            <a:fillRect/>
          </a:stretch>
        </p:blipFill>
        <p:spPr>
          <a:xfrm>
            <a:off x="7185097" y="100000"/>
            <a:ext cx="1350426" cy="3177468"/>
          </a:xfrm>
          <a:prstGeom prst="rect">
            <a:avLst/>
          </a:prstGeom>
          <a:noFill/>
          <a:ln>
            <a:noFill/>
          </a:ln>
        </p:spPr>
      </p:pic>
      <p:sp>
        <p:nvSpPr>
          <p:cNvPr id="117" name="Shape 117"/>
          <p:cNvSpPr txBox="1"/>
          <p:nvPr/>
        </p:nvSpPr>
        <p:spPr>
          <a:xfrm>
            <a:off x="6832652" y="3538244"/>
            <a:ext cx="2055300" cy="853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Newspaper articles regarding Alexander Aitken‘s successes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His Mathematical Feats</a:t>
            </a:r>
            <a:endParaRPr/>
          </a:p>
        </p:txBody>
      </p:sp>
      <p:sp>
        <p:nvSpPr>
          <p:cNvPr id="123" name="Shape 123"/>
          <p:cNvSpPr txBox="1"/>
          <p:nvPr>
            <p:ph idx="1" type="body"/>
          </p:nvPr>
        </p:nvSpPr>
        <p:spPr>
          <a:xfrm>
            <a:off x="311700" y="1225225"/>
            <a:ext cx="4697700" cy="33540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Squared three digit numbers in 6 seconds </a:t>
            </a:r>
            <a:endParaRPr/>
          </a:p>
          <a:p>
            <a:pPr indent="-342900" lvl="0" marL="457200" rtl="0">
              <a:spcBef>
                <a:spcPts val="0"/>
              </a:spcBef>
              <a:spcAft>
                <a:spcPts val="0"/>
              </a:spcAft>
              <a:buSzPts val="1800"/>
              <a:buChar char="-"/>
            </a:pPr>
            <a:r>
              <a:rPr lang="en"/>
              <a:t>Squared eight digit number in one minute</a:t>
            </a:r>
            <a:endParaRPr/>
          </a:p>
          <a:p>
            <a:pPr indent="-342900" lvl="0" marL="457200" rtl="0">
              <a:spcBef>
                <a:spcPts val="0"/>
              </a:spcBef>
              <a:spcAft>
                <a:spcPts val="0"/>
              </a:spcAft>
              <a:buSzPts val="1800"/>
              <a:buChar char="-"/>
            </a:pPr>
            <a:r>
              <a:rPr lang="en"/>
              <a:t>Calculated square root of five digit numbers in 12 seconds</a:t>
            </a:r>
            <a:endParaRPr/>
          </a:p>
          <a:p>
            <a:pPr indent="-342900" lvl="0" marL="457200" rtl="0">
              <a:spcBef>
                <a:spcPts val="0"/>
              </a:spcBef>
              <a:spcAft>
                <a:spcPts val="0"/>
              </a:spcAft>
              <a:buSzPts val="1800"/>
              <a:buChar char="-"/>
            </a:pPr>
            <a:r>
              <a:rPr lang="en"/>
              <a:t>Factorised three and four digit numbers in about three seconds</a:t>
            </a:r>
            <a:endParaRPr/>
          </a:p>
          <a:p>
            <a:pPr indent="-342900" lvl="0" marL="457200" rtl="0">
              <a:spcBef>
                <a:spcPts val="0"/>
              </a:spcBef>
              <a:spcAft>
                <a:spcPts val="0"/>
              </a:spcAft>
              <a:buSzPts val="1800"/>
              <a:buChar char="-"/>
            </a:pPr>
            <a:r>
              <a:rPr lang="en"/>
              <a:t>Could recite the first 98 digits of 1/97 without hesitation</a:t>
            </a:r>
            <a:endParaRPr/>
          </a:p>
        </p:txBody>
      </p:sp>
      <p:sp>
        <p:nvSpPr>
          <p:cNvPr id="124" name="Shape 124"/>
          <p:cNvSpPr txBox="1"/>
          <p:nvPr/>
        </p:nvSpPr>
        <p:spPr>
          <a:xfrm>
            <a:off x="5200925" y="594875"/>
            <a:ext cx="3511200" cy="35889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800">
                <a:solidFill>
                  <a:schemeClr val="dk1"/>
                </a:solidFill>
              </a:rPr>
              <a:t>He took thirty seconds to multiply 987,654,321 by 123,456,789 and produce the correct answer: 121,932,631,112,635,269. Asked to render the fraction 4/47 as a decimal, he waited four seconds and answered: “Point 08510638297872340425531914 – and that’s as far as I can carry it.”</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